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9" r:id="rId4"/>
    <p:sldId id="260" r:id="rId5"/>
    <p:sldId id="261" r:id="rId6"/>
    <p:sldId id="262" r:id="rId7"/>
    <p:sldId id="263"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82" r:id="rId22"/>
    <p:sldId id="279" r:id="rId23"/>
    <p:sldId id="283" r:id="rId24"/>
    <p:sldId id="280" r:id="rId25"/>
    <p:sldId id="281" r:id="rId26"/>
    <p:sldId id="284" r:id="rId27"/>
    <p:sldId id="316" r:id="rId28"/>
    <p:sldId id="317" r:id="rId29"/>
    <p:sldId id="318" r:id="rId30"/>
    <p:sldId id="319" r:id="rId31"/>
    <p:sldId id="320" r:id="rId32"/>
    <p:sldId id="321" r:id="rId33"/>
    <p:sldId id="322" r:id="rId34"/>
    <p:sldId id="323" r:id="rId35"/>
    <p:sldId id="324" r:id="rId36"/>
    <p:sldId id="325" r:id="rId37"/>
    <p:sldId id="285" r:id="rId38"/>
    <p:sldId id="286" r:id="rId39"/>
    <p:sldId id="287" r:id="rId40"/>
    <p:sldId id="288" r:id="rId41"/>
    <p:sldId id="289" r:id="rId42"/>
    <p:sldId id="290" r:id="rId43"/>
    <p:sldId id="291" r:id="rId44"/>
    <p:sldId id="292" r:id="rId45"/>
    <p:sldId id="293" r:id="rId46"/>
    <p:sldId id="326" r:id="rId47"/>
    <p:sldId id="327" r:id="rId48"/>
    <p:sldId id="328" r:id="rId49"/>
    <p:sldId id="329" r:id="rId50"/>
    <p:sldId id="330" r:id="rId51"/>
    <p:sldId id="294" r:id="rId52"/>
    <p:sldId id="295" r:id="rId53"/>
    <p:sldId id="296" r:id="rId54"/>
    <p:sldId id="297" r:id="rId55"/>
    <p:sldId id="298" r:id="rId56"/>
    <p:sldId id="299" r:id="rId57"/>
    <p:sldId id="300" r:id="rId58"/>
    <p:sldId id="301" r:id="rId59"/>
    <p:sldId id="302" r:id="rId60"/>
    <p:sldId id="303" r:id="rId61"/>
    <p:sldId id="309" r:id="rId62"/>
    <p:sldId id="310" r:id="rId63"/>
    <p:sldId id="304" r:id="rId64"/>
    <p:sldId id="305" r:id="rId65"/>
    <p:sldId id="306" r:id="rId66"/>
    <p:sldId id="307" r:id="rId67"/>
    <p:sldId id="308" r:id="rId68"/>
    <p:sldId id="311" r:id="rId69"/>
    <p:sldId id="312" r:id="rId70"/>
    <p:sldId id="313" r:id="rId71"/>
    <p:sldId id="314" r:id="rId72"/>
    <p:sldId id="315"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7AFF76-0530-4B8E-8BDA-0F65337FF07E}" type="datetimeFigureOut">
              <a:rPr lang="en-US" smtClean="0"/>
              <a:pPr/>
              <a:t>3/20/2021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24E8-5A2E-4345-833D-052F7A7E3D65}"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637222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7AFF76-0530-4B8E-8BDA-0F65337FF07E}" type="datetimeFigureOut">
              <a:rPr lang="en-US" smtClean="0"/>
              <a:pPr/>
              <a:t>3/20/2021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24E8-5A2E-4345-833D-052F7A7E3D65}" type="slidenum">
              <a:rPr lang="en-US" smtClean="0"/>
              <a:pPr/>
              <a:t>‹#›</a:t>
            </a:fld>
            <a:endParaRPr lang="en-US"/>
          </a:p>
        </p:txBody>
      </p:sp>
    </p:spTree>
    <p:extLst>
      <p:ext uri="{BB962C8B-B14F-4D97-AF65-F5344CB8AC3E}">
        <p14:creationId xmlns:p14="http://schemas.microsoft.com/office/powerpoint/2010/main" xmlns="" val="1182051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7AFF76-0530-4B8E-8BDA-0F65337FF07E}" type="datetimeFigureOut">
              <a:rPr lang="en-US" smtClean="0"/>
              <a:pPr/>
              <a:t>3/20/2021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24E8-5A2E-4345-833D-052F7A7E3D65}" type="slidenum">
              <a:rPr lang="en-US" smtClean="0"/>
              <a:pPr/>
              <a:t>‹#›</a:t>
            </a:fld>
            <a:endParaRPr lang="en-US"/>
          </a:p>
        </p:txBody>
      </p:sp>
    </p:spTree>
    <p:extLst>
      <p:ext uri="{BB962C8B-B14F-4D97-AF65-F5344CB8AC3E}">
        <p14:creationId xmlns:p14="http://schemas.microsoft.com/office/powerpoint/2010/main" xmlns="" val="261974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7AFF76-0530-4B8E-8BDA-0F65337FF07E}" type="datetimeFigureOut">
              <a:rPr lang="en-US" smtClean="0"/>
              <a:pPr/>
              <a:t>3/20/2021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24E8-5A2E-4345-833D-052F7A7E3D65}" type="slidenum">
              <a:rPr lang="en-US" smtClean="0"/>
              <a:pPr/>
              <a:t>‹#›</a:t>
            </a:fld>
            <a:endParaRPr lang="en-US"/>
          </a:p>
        </p:txBody>
      </p:sp>
    </p:spTree>
    <p:extLst>
      <p:ext uri="{BB962C8B-B14F-4D97-AF65-F5344CB8AC3E}">
        <p14:creationId xmlns:p14="http://schemas.microsoft.com/office/powerpoint/2010/main" xmlns="" val="3555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7AFF76-0530-4B8E-8BDA-0F65337FF07E}" type="datetimeFigureOut">
              <a:rPr lang="en-US" smtClean="0"/>
              <a:pPr/>
              <a:t>3/20/2021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424E8-5A2E-4345-833D-052F7A7E3D65}"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48320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7AFF76-0530-4B8E-8BDA-0F65337FF07E}" type="datetimeFigureOut">
              <a:rPr lang="en-US" smtClean="0"/>
              <a:pPr/>
              <a:t>3/20/2021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24E8-5A2E-4345-833D-052F7A7E3D65}" type="slidenum">
              <a:rPr lang="en-US" smtClean="0"/>
              <a:pPr/>
              <a:t>‹#›</a:t>
            </a:fld>
            <a:endParaRPr lang="en-US"/>
          </a:p>
        </p:txBody>
      </p:sp>
    </p:spTree>
    <p:extLst>
      <p:ext uri="{BB962C8B-B14F-4D97-AF65-F5344CB8AC3E}">
        <p14:creationId xmlns:p14="http://schemas.microsoft.com/office/powerpoint/2010/main" xmlns="" val="183375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7AFF76-0530-4B8E-8BDA-0F65337FF07E}" type="datetimeFigureOut">
              <a:rPr lang="en-US" smtClean="0"/>
              <a:pPr/>
              <a:t>3/20/2021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A424E8-5A2E-4345-833D-052F7A7E3D65}" type="slidenum">
              <a:rPr lang="en-US" smtClean="0"/>
              <a:pPr/>
              <a:t>‹#›</a:t>
            </a:fld>
            <a:endParaRPr lang="en-US"/>
          </a:p>
        </p:txBody>
      </p:sp>
    </p:spTree>
    <p:extLst>
      <p:ext uri="{BB962C8B-B14F-4D97-AF65-F5344CB8AC3E}">
        <p14:creationId xmlns:p14="http://schemas.microsoft.com/office/powerpoint/2010/main" xmlns="" val="185047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7AFF76-0530-4B8E-8BDA-0F65337FF07E}" type="datetimeFigureOut">
              <a:rPr lang="en-US" smtClean="0"/>
              <a:pPr/>
              <a:t>3/20/2021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A424E8-5A2E-4345-833D-052F7A7E3D65}" type="slidenum">
              <a:rPr lang="en-US" smtClean="0"/>
              <a:pPr/>
              <a:t>‹#›</a:t>
            </a:fld>
            <a:endParaRPr lang="en-US"/>
          </a:p>
        </p:txBody>
      </p:sp>
    </p:spTree>
    <p:extLst>
      <p:ext uri="{BB962C8B-B14F-4D97-AF65-F5344CB8AC3E}">
        <p14:creationId xmlns:p14="http://schemas.microsoft.com/office/powerpoint/2010/main" xmlns="" val="18727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67AFF76-0530-4B8E-8BDA-0F65337FF07E}" type="datetimeFigureOut">
              <a:rPr lang="en-US" smtClean="0"/>
              <a:pPr/>
              <a:t>3/20/2021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BA424E8-5A2E-4345-833D-052F7A7E3D65}" type="slidenum">
              <a:rPr lang="en-US" smtClean="0"/>
              <a:pPr/>
              <a:t>‹#›</a:t>
            </a:fld>
            <a:endParaRPr lang="en-US"/>
          </a:p>
        </p:txBody>
      </p:sp>
    </p:spTree>
    <p:extLst>
      <p:ext uri="{BB962C8B-B14F-4D97-AF65-F5344CB8AC3E}">
        <p14:creationId xmlns:p14="http://schemas.microsoft.com/office/powerpoint/2010/main" xmlns="" val="341921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67AFF76-0530-4B8E-8BDA-0F65337FF07E}" type="datetimeFigureOut">
              <a:rPr lang="en-US" smtClean="0"/>
              <a:pPr/>
              <a:t>3/20/2021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BA424E8-5A2E-4345-833D-052F7A7E3D65}" type="slidenum">
              <a:rPr lang="en-US" smtClean="0"/>
              <a:pPr/>
              <a:t>‹#›</a:t>
            </a:fld>
            <a:endParaRPr lang="en-US"/>
          </a:p>
        </p:txBody>
      </p:sp>
    </p:spTree>
    <p:extLst>
      <p:ext uri="{BB962C8B-B14F-4D97-AF65-F5344CB8AC3E}">
        <p14:creationId xmlns:p14="http://schemas.microsoft.com/office/powerpoint/2010/main" xmlns="" val="51712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67AFF76-0530-4B8E-8BDA-0F65337FF07E}" type="datetimeFigureOut">
              <a:rPr lang="en-US" smtClean="0"/>
              <a:pPr/>
              <a:t>3/20/2021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424E8-5A2E-4345-833D-052F7A7E3D65}" type="slidenum">
              <a:rPr lang="en-US" smtClean="0"/>
              <a:pPr/>
              <a:t>‹#›</a:t>
            </a:fld>
            <a:endParaRPr lang="en-US"/>
          </a:p>
        </p:txBody>
      </p:sp>
    </p:spTree>
    <p:extLst>
      <p:ext uri="{BB962C8B-B14F-4D97-AF65-F5344CB8AC3E}">
        <p14:creationId xmlns:p14="http://schemas.microsoft.com/office/powerpoint/2010/main" xmlns="" val="80768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67AFF76-0530-4B8E-8BDA-0F65337FF07E}" type="datetimeFigureOut">
              <a:rPr lang="en-US" smtClean="0"/>
              <a:pPr/>
              <a:t>3/20/2021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BA424E8-5A2E-4345-833D-052F7A7E3D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40234067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questionpro.com/blog/simple-random-samplin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questionpro.com/blog/cluster-sampl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questionpro.com/blog/systematic-sampl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questionpro.com/blog/stratified-random-sampl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questionpro.com/blog/convenience-sampl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questionpro.com/blog/judgmental-sampling/"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investopedia.com/terms/b/bell-curve.asp" TargetMode="External"/><Relationship Id="rId2" Type="http://schemas.openxmlformats.org/officeDocument/2006/relationships/hyperlink" Target="https://www.investopedia.com/terms/p/probabilitydistribution.asp"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investopedia.com/terms/s/standarddeviation.as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investopedia.com/terms/m/median.asp" TargetMode="External"/><Relationship Id="rId2" Type="http://schemas.openxmlformats.org/officeDocument/2006/relationships/hyperlink" Target="https://www.investopedia.com/terms/m/mean.asp"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D3F26C-6E64-4A42-A07C-AFFDA94A4F88}"/>
              </a:ext>
            </a:extLst>
          </p:cNvPr>
          <p:cNvSpPr>
            <a:spLocks noGrp="1"/>
          </p:cNvSpPr>
          <p:nvPr>
            <p:ph type="ctrTitle"/>
          </p:nvPr>
        </p:nvSpPr>
        <p:spPr>
          <a:xfrm>
            <a:off x="1066800" y="294718"/>
            <a:ext cx="10058400" cy="3566160"/>
          </a:xfrm>
        </p:spPr>
        <p:txBody>
          <a:bodyPr/>
          <a:lstStyle/>
          <a:p>
            <a:r>
              <a:rPr lang="en-US" dirty="0"/>
              <a:t>Stats and R basics </a:t>
            </a:r>
          </a:p>
        </p:txBody>
      </p:sp>
      <p:sp>
        <p:nvSpPr>
          <p:cNvPr id="3" name="Subtitle 2">
            <a:extLst>
              <a:ext uri="{FF2B5EF4-FFF2-40B4-BE49-F238E27FC236}">
                <a16:creationId xmlns:a16="http://schemas.microsoft.com/office/drawing/2014/main" xmlns="" id="{F65939F6-1D4F-4AC1-9DF7-CD9B0C0AEF85}"/>
              </a:ext>
            </a:extLst>
          </p:cNvPr>
          <p:cNvSpPr>
            <a:spLocks noGrp="1"/>
          </p:cNvSpPr>
          <p:nvPr>
            <p:ph type="subTitle" idx="1"/>
          </p:nvPr>
        </p:nvSpPr>
        <p:spPr>
          <a:xfrm>
            <a:off x="1066800" y="4694770"/>
            <a:ext cx="10058400" cy="1143000"/>
          </a:xfrm>
        </p:spPr>
        <p:txBody>
          <a:bodyPr/>
          <a:lstStyle/>
          <a:p>
            <a:r>
              <a:rPr lang="en-US" dirty="0"/>
              <a:t>					Prachi </a:t>
            </a:r>
            <a:r>
              <a:rPr lang="en-US" dirty="0" err="1"/>
              <a:t>Samant</a:t>
            </a:r>
            <a:r>
              <a:rPr lang="en-US" dirty="0"/>
              <a:t> </a:t>
            </a:r>
          </a:p>
          <a:p>
            <a:r>
              <a:rPr lang="en-US" dirty="0"/>
              <a:t>					</a:t>
            </a:r>
          </a:p>
        </p:txBody>
      </p:sp>
    </p:spTree>
    <p:extLst>
      <p:ext uri="{BB962C8B-B14F-4D97-AF65-F5344CB8AC3E}">
        <p14:creationId xmlns:p14="http://schemas.microsoft.com/office/powerpoint/2010/main" xmlns="" val="1277605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D03374-7CA1-4893-A085-D3F0871FD4A6}"/>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xmlns="" id="{6CA1E280-C549-4AAE-87F9-76F429F7B6F7}"/>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948803" y="1812673"/>
            <a:ext cx="6927911" cy="4200387"/>
          </a:xfrm>
        </p:spPr>
      </p:pic>
    </p:spTree>
    <p:extLst>
      <p:ext uri="{BB962C8B-B14F-4D97-AF65-F5344CB8AC3E}">
        <p14:creationId xmlns:p14="http://schemas.microsoft.com/office/powerpoint/2010/main" xmlns="" val="1306738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B7452D-838E-41BA-AC64-B26C7993347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77465586-F1B1-4292-8417-F46792D831A3}"/>
              </a:ext>
            </a:extLst>
          </p:cNvPr>
          <p:cNvPicPr>
            <a:picLocks noGrp="1" noChangeAspect="1"/>
          </p:cNvPicPr>
          <p:nvPr>
            <p:ph idx="1"/>
          </p:nvPr>
        </p:nvPicPr>
        <p:blipFill rotWithShape="1">
          <a:blip r:embed="rId2">
            <a:extLst>
              <a:ext uri="{28A0092B-C50C-407E-A947-70E740481C1C}">
                <a14:useLocalDpi xmlns:a14="http://schemas.microsoft.com/office/drawing/2010/main" xmlns="" val="0"/>
              </a:ext>
            </a:extLst>
          </a:blip>
          <a:srcRect l="7079" t="23346" r="7067" b="15106"/>
          <a:stretch/>
        </p:blipFill>
        <p:spPr>
          <a:xfrm>
            <a:off x="2185181" y="1881553"/>
            <a:ext cx="7821638" cy="42098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1422344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A67CD5-A2F4-4B89-9A15-2AB25B7D04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36F514BC-E00B-40EB-B5F8-CDFBD4917564}"/>
              </a:ext>
            </a:extLst>
          </p:cNvPr>
          <p:cNvSpPr>
            <a:spLocks noGrp="1"/>
          </p:cNvSpPr>
          <p:nvPr>
            <p:ph idx="1"/>
          </p:nvPr>
        </p:nvSpPr>
        <p:spPr/>
        <p:txBody>
          <a:bodyPr>
            <a:normAutofit/>
          </a:bodyPr>
          <a:lstStyle/>
          <a:p>
            <a:pPr>
              <a:buFont typeface="Wingdings" panose="05000000000000000000" pitchFamily="2" charset="2"/>
              <a:buChar char="v"/>
            </a:pPr>
            <a:r>
              <a:rPr lang="en-US" sz="2800" dirty="0"/>
              <a:t>Interval scale and ratio scale are the two variable measurement scales where they define the attributes of the variables quantitatively. </a:t>
            </a:r>
          </a:p>
          <a:p>
            <a:pPr>
              <a:buFont typeface="Wingdings" panose="05000000000000000000" pitchFamily="2" charset="2"/>
              <a:buChar char="v"/>
            </a:pPr>
            <a:r>
              <a:rPr lang="en-US" sz="2800" dirty="0"/>
              <a:t>The difference between interval and ratio scales is that, while interval scales are void of absolute or true zero for example temperature can be below 0 degree Celsius (-10 or -20), ratio scales have a true zero value, for example, height or weight it will always be measured between 0 to maximum but never below 0.</a:t>
            </a:r>
          </a:p>
          <a:p>
            <a:pPr>
              <a:buFont typeface="Wingdings" panose="05000000000000000000" pitchFamily="2" charset="2"/>
              <a:buChar char="v"/>
            </a:pPr>
            <a:endParaRPr lang="en-US" sz="2800" dirty="0"/>
          </a:p>
        </p:txBody>
      </p:sp>
    </p:spTree>
    <p:extLst>
      <p:ext uri="{BB962C8B-B14F-4D97-AF65-F5344CB8AC3E}">
        <p14:creationId xmlns:p14="http://schemas.microsoft.com/office/powerpoint/2010/main" xmlns="" val="42066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D70212-0EDB-4FE2-945E-98C021381672}"/>
              </a:ext>
            </a:extLst>
          </p:cNvPr>
          <p:cNvSpPr>
            <a:spLocks noGrp="1"/>
          </p:cNvSpPr>
          <p:nvPr>
            <p:ph type="title"/>
          </p:nvPr>
        </p:nvSpPr>
        <p:spPr/>
        <p:txBody>
          <a:bodyPr/>
          <a:lstStyle/>
          <a:p>
            <a:r>
              <a:rPr lang="en-US" dirty="0"/>
              <a:t>measure of central tendency</a:t>
            </a:r>
          </a:p>
        </p:txBody>
      </p:sp>
      <p:sp>
        <p:nvSpPr>
          <p:cNvPr id="3" name="Content Placeholder 2">
            <a:extLst>
              <a:ext uri="{FF2B5EF4-FFF2-40B4-BE49-F238E27FC236}">
                <a16:creationId xmlns:a16="http://schemas.microsoft.com/office/drawing/2014/main" xmlns="" id="{E7B90DA2-4C60-4966-BE1C-F7C4680BCD24}"/>
              </a:ext>
            </a:extLst>
          </p:cNvPr>
          <p:cNvSpPr>
            <a:spLocks noGrp="1"/>
          </p:cNvSpPr>
          <p:nvPr>
            <p:ph idx="1"/>
          </p:nvPr>
        </p:nvSpPr>
        <p:spPr/>
        <p:txBody>
          <a:bodyPr/>
          <a:lstStyle/>
          <a:p>
            <a:pPr>
              <a:buFont typeface="Wingdings" panose="05000000000000000000" pitchFamily="2" charset="2"/>
              <a:buChar char="v"/>
            </a:pPr>
            <a:r>
              <a:rPr lang="en-US" dirty="0"/>
              <a:t>A measure of central tendency is a single value that attempts to describe a set of data by identifying the central position within that set of data. </a:t>
            </a:r>
          </a:p>
          <a:p>
            <a:pPr>
              <a:buFont typeface="Wingdings" panose="05000000000000000000" pitchFamily="2" charset="2"/>
              <a:buChar char="v"/>
            </a:pPr>
            <a:r>
              <a:rPr lang="en-US" dirty="0"/>
              <a:t>As such, measures of central tendency are sometimes called measures of central location.</a:t>
            </a:r>
          </a:p>
          <a:p>
            <a:pPr>
              <a:buFont typeface="Wingdings" panose="05000000000000000000" pitchFamily="2" charset="2"/>
              <a:buChar char="v"/>
            </a:pPr>
            <a:r>
              <a:rPr lang="en-US" dirty="0"/>
              <a:t> They are also classed as summary statistics.</a:t>
            </a:r>
          </a:p>
          <a:p>
            <a:pPr>
              <a:buFont typeface="Wingdings" panose="05000000000000000000" pitchFamily="2" charset="2"/>
              <a:buChar char="v"/>
            </a:pPr>
            <a:r>
              <a:rPr lang="en-US" dirty="0"/>
              <a:t>The mean, median and mode are all valid measures of central tendency</a:t>
            </a:r>
          </a:p>
        </p:txBody>
      </p:sp>
    </p:spTree>
    <p:extLst>
      <p:ext uri="{BB962C8B-B14F-4D97-AF65-F5344CB8AC3E}">
        <p14:creationId xmlns:p14="http://schemas.microsoft.com/office/powerpoint/2010/main" xmlns="" val="31313088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D2468D-6BD1-4760-8483-2E5599E0ACB7}"/>
              </a:ext>
            </a:extLst>
          </p:cNvPr>
          <p:cNvSpPr>
            <a:spLocks noGrp="1"/>
          </p:cNvSpPr>
          <p:nvPr>
            <p:ph type="title"/>
          </p:nvPr>
        </p:nvSpPr>
        <p:spPr/>
        <p:txBody>
          <a:bodyPr/>
          <a:lstStyle/>
          <a:p>
            <a:r>
              <a:rPr lang="en-US" dirty="0"/>
              <a:t>Mean (Arithmetic)</a:t>
            </a:r>
            <a:br>
              <a:rPr lang="en-US" dirty="0"/>
            </a:br>
            <a:endParaRPr lang="en-US" dirty="0"/>
          </a:p>
        </p:txBody>
      </p:sp>
      <p:sp>
        <p:nvSpPr>
          <p:cNvPr id="3" name="Content Placeholder 2">
            <a:extLst>
              <a:ext uri="{FF2B5EF4-FFF2-40B4-BE49-F238E27FC236}">
                <a16:creationId xmlns:a16="http://schemas.microsoft.com/office/drawing/2014/main" xmlns="" id="{B7448EB3-A2D3-4A70-84D5-22BB4F4F0C69}"/>
              </a:ext>
            </a:extLst>
          </p:cNvPr>
          <p:cNvSpPr>
            <a:spLocks noGrp="1"/>
          </p:cNvSpPr>
          <p:nvPr>
            <p:ph idx="1"/>
          </p:nvPr>
        </p:nvSpPr>
        <p:spPr/>
        <p:txBody>
          <a:bodyPr/>
          <a:lstStyle/>
          <a:p>
            <a:r>
              <a:rPr lang="en-US" dirty="0"/>
              <a:t>The mean is equal to the sum of all the values in the data set divided by the number of values in the data set. So, if we have n values in a data set and they have values x1,x2,x3,….,</a:t>
            </a:r>
            <a:r>
              <a:rPr lang="en-US" dirty="0" err="1"/>
              <a:t>xn</a:t>
            </a:r>
            <a:r>
              <a:rPr lang="en-US" dirty="0"/>
              <a:t> the sample mean is denoted as </a:t>
            </a:r>
          </a:p>
          <a:p>
            <a:endParaRPr lang="en-US" dirty="0"/>
          </a:p>
        </p:txBody>
      </p:sp>
      <p:pic>
        <p:nvPicPr>
          <p:cNvPr id="4" name="Picture 3">
            <a:extLst>
              <a:ext uri="{FF2B5EF4-FFF2-40B4-BE49-F238E27FC236}">
                <a16:creationId xmlns:a16="http://schemas.microsoft.com/office/drawing/2014/main" xmlns="" id="{12282901-695A-4155-BA53-0FE7D68C5C81}"/>
              </a:ext>
            </a:extLst>
          </p:cNvPr>
          <p:cNvPicPr>
            <a:picLocks noChangeAspect="1"/>
          </p:cNvPicPr>
          <p:nvPr/>
        </p:nvPicPr>
        <p:blipFill rotWithShape="1">
          <a:blip r:embed="rId2"/>
          <a:srcRect l="41654" t="42664" r="40346" b="51796"/>
          <a:stretch/>
        </p:blipFill>
        <p:spPr>
          <a:xfrm>
            <a:off x="3348111" y="3049172"/>
            <a:ext cx="4084322" cy="706902"/>
          </a:xfrm>
          <a:prstGeom prst="rect">
            <a:avLst/>
          </a:prstGeom>
        </p:spPr>
      </p:pic>
      <p:sp>
        <p:nvSpPr>
          <p:cNvPr id="5" name="Rectangle 4">
            <a:extLst>
              <a:ext uri="{FF2B5EF4-FFF2-40B4-BE49-F238E27FC236}">
                <a16:creationId xmlns:a16="http://schemas.microsoft.com/office/drawing/2014/main" xmlns="" id="{AD442730-0773-4479-A9AF-3B163C82C4EF}"/>
              </a:ext>
            </a:extLst>
          </p:cNvPr>
          <p:cNvSpPr/>
          <p:nvPr/>
        </p:nvSpPr>
        <p:spPr>
          <a:xfrm>
            <a:off x="1097280" y="4166252"/>
            <a:ext cx="8764172" cy="369332"/>
          </a:xfrm>
          <a:prstGeom prst="rect">
            <a:avLst/>
          </a:prstGeom>
        </p:spPr>
        <p:txBody>
          <a:bodyPr wrap="square">
            <a:spAutoFit/>
          </a:bodyPr>
          <a:lstStyle/>
          <a:p>
            <a:r>
              <a:rPr lang="en-US" dirty="0">
                <a:solidFill>
                  <a:srgbClr val="000000"/>
                </a:solidFill>
                <a:latin typeface="proxima-nova"/>
              </a:rPr>
              <a:t>mean is not often one of the actual values that you have observed in your data set.</a:t>
            </a:r>
            <a:endParaRPr lang="en-US" dirty="0"/>
          </a:p>
        </p:txBody>
      </p:sp>
    </p:spTree>
    <p:extLst>
      <p:ext uri="{BB962C8B-B14F-4D97-AF65-F5344CB8AC3E}">
        <p14:creationId xmlns:p14="http://schemas.microsoft.com/office/powerpoint/2010/main" xmlns="" val="1793119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D0C25A-1D7C-4F5F-88E5-63EA7882C475}"/>
              </a:ext>
            </a:extLst>
          </p:cNvPr>
          <p:cNvSpPr>
            <a:spLocks noGrp="1"/>
          </p:cNvSpPr>
          <p:nvPr>
            <p:ph type="title"/>
          </p:nvPr>
        </p:nvSpPr>
        <p:spPr/>
        <p:txBody>
          <a:bodyPr/>
          <a:lstStyle/>
          <a:p>
            <a:r>
              <a:rPr lang="en-US" b="1" dirty="0"/>
              <a:t>When not to use the mean</a:t>
            </a:r>
            <a:br>
              <a:rPr lang="en-US" b="1" dirty="0"/>
            </a:br>
            <a:endParaRPr lang="en-US" dirty="0"/>
          </a:p>
        </p:txBody>
      </p:sp>
      <p:pic>
        <p:nvPicPr>
          <p:cNvPr id="4" name="Content Placeholder 3">
            <a:extLst>
              <a:ext uri="{FF2B5EF4-FFF2-40B4-BE49-F238E27FC236}">
                <a16:creationId xmlns:a16="http://schemas.microsoft.com/office/drawing/2014/main" xmlns="" id="{B95C1759-D297-41F9-9517-84BBBC8DB4E1}"/>
              </a:ext>
            </a:extLst>
          </p:cNvPr>
          <p:cNvPicPr>
            <a:picLocks noGrp="1" noChangeAspect="1"/>
          </p:cNvPicPr>
          <p:nvPr>
            <p:ph idx="1"/>
          </p:nvPr>
        </p:nvPicPr>
        <p:blipFill rotWithShape="1">
          <a:blip r:embed="rId2"/>
          <a:srcRect l="14517" t="48875" r="41442" b="44130"/>
          <a:stretch/>
        </p:blipFill>
        <p:spPr>
          <a:xfrm>
            <a:off x="1066799" y="1776046"/>
            <a:ext cx="10058401" cy="1041009"/>
          </a:xfrm>
          <a:prstGeom prst="rect">
            <a:avLst/>
          </a:prstGeom>
        </p:spPr>
      </p:pic>
      <p:sp>
        <p:nvSpPr>
          <p:cNvPr id="5" name="Rectangle 4">
            <a:extLst>
              <a:ext uri="{FF2B5EF4-FFF2-40B4-BE49-F238E27FC236}">
                <a16:creationId xmlns:a16="http://schemas.microsoft.com/office/drawing/2014/main" xmlns="" id="{729774CC-CA83-452F-910C-A4652A27F034}"/>
              </a:ext>
            </a:extLst>
          </p:cNvPr>
          <p:cNvSpPr/>
          <p:nvPr/>
        </p:nvSpPr>
        <p:spPr>
          <a:xfrm>
            <a:off x="1097280" y="2817055"/>
            <a:ext cx="10027920" cy="1938992"/>
          </a:xfrm>
          <a:prstGeom prst="rect">
            <a:avLst/>
          </a:prstGeom>
        </p:spPr>
        <p:txBody>
          <a:bodyPr wrap="square">
            <a:spAutoFit/>
          </a:bodyPr>
          <a:lstStyle/>
          <a:p>
            <a:pPr marL="342900" indent="-342900">
              <a:buFont typeface="Wingdings" panose="05000000000000000000" pitchFamily="2" charset="2"/>
              <a:buChar char="v"/>
            </a:pPr>
            <a:r>
              <a:rPr lang="en-US" sz="2400" dirty="0">
                <a:solidFill>
                  <a:srgbClr val="000000"/>
                </a:solidFill>
                <a:latin typeface="proxima-nova"/>
              </a:rPr>
              <a:t>The mean salary for these ten staff is $30.7k.</a:t>
            </a:r>
          </a:p>
          <a:p>
            <a:pPr marL="342900" indent="-342900">
              <a:buFont typeface="Wingdings" panose="05000000000000000000" pitchFamily="2" charset="2"/>
              <a:buChar char="v"/>
            </a:pPr>
            <a:r>
              <a:rPr lang="en-US" sz="2400" dirty="0">
                <a:solidFill>
                  <a:srgbClr val="000000"/>
                </a:solidFill>
                <a:latin typeface="proxima-nova"/>
              </a:rPr>
              <a:t>However, inspecting the raw data suggests that this mean value might not be the best way to accurately reflect the typical salary of a worker, as most workers have salaries in the $12k to 18k range. </a:t>
            </a:r>
          </a:p>
          <a:p>
            <a:pPr marL="342900" indent="-342900">
              <a:buFont typeface="Wingdings" panose="05000000000000000000" pitchFamily="2" charset="2"/>
              <a:buChar char="v"/>
            </a:pPr>
            <a:r>
              <a:rPr lang="en-US" sz="2400" dirty="0">
                <a:solidFill>
                  <a:srgbClr val="000000"/>
                </a:solidFill>
                <a:latin typeface="proxima-nova"/>
              </a:rPr>
              <a:t>The mean is being skewed by the two large salaries.</a:t>
            </a:r>
            <a:endParaRPr lang="en-US" sz="2400" dirty="0"/>
          </a:p>
        </p:txBody>
      </p:sp>
    </p:spTree>
    <p:extLst>
      <p:ext uri="{BB962C8B-B14F-4D97-AF65-F5344CB8AC3E}">
        <p14:creationId xmlns:p14="http://schemas.microsoft.com/office/powerpoint/2010/main" xmlns="" val="485315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A3E195-397A-42A1-A046-1EA2730412AE}"/>
              </a:ext>
            </a:extLst>
          </p:cNvPr>
          <p:cNvSpPr>
            <a:spLocks noGrp="1"/>
          </p:cNvSpPr>
          <p:nvPr>
            <p:ph type="title"/>
          </p:nvPr>
        </p:nvSpPr>
        <p:spPr/>
        <p:txBody>
          <a:bodyPr/>
          <a:lstStyle/>
          <a:p>
            <a:r>
              <a:rPr lang="en-US" dirty="0"/>
              <a:t>Median </a:t>
            </a:r>
          </a:p>
        </p:txBody>
      </p:sp>
      <p:sp>
        <p:nvSpPr>
          <p:cNvPr id="3" name="Content Placeholder 2">
            <a:extLst>
              <a:ext uri="{FF2B5EF4-FFF2-40B4-BE49-F238E27FC236}">
                <a16:creationId xmlns:a16="http://schemas.microsoft.com/office/drawing/2014/main" xmlns="" id="{E8B100F2-CA23-4713-91B8-C6589A7849C2}"/>
              </a:ext>
            </a:extLst>
          </p:cNvPr>
          <p:cNvSpPr>
            <a:spLocks noGrp="1"/>
          </p:cNvSpPr>
          <p:nvPr>
            <p:ph idx="1"/>
          </p:nvPr>
        </p:nvSpPr>
        <p:spPr/>
        <p:txBody>
          <a:bodyPr/>
          <a:lstStyle/>
          <a:p>
            <a:r>
              <a:rPr lang="en-US" dirty="0"/>
              <a:t>The median is the middle score for a set of data that has been arranged in order of magnitude. The median is less affected by outliers and skewed data.</a:t>
            </a:r>
          </a:p>
          <a:p>
            <a:endParaRPr lang="en-US" dirty="0"/>
          </a:p>
        </p:txBody>
      </p:sp>
      <p:pic>
        <p:nvPicPr>
          <p:cNvPr id="4" name="Picture 3">
            <a:extLst>
              <a:ext uri="{FF2B5EF4-FFF2-40B4-BE49-F238E27FC236}">
                <a16:creationId xmlns:a16="http://schemas.microsoft.com/office/drawing/2014/main" xmlns="" id="{47D8AF66-FAB4-4E77-89FC-7BF6A1393520}"/>
              </a:ext>
            </a:extLst>
          </p:cNvPr>
          <p:cNvPicPr>
            <a:picLocks noChangeAspect="1"/>
          </p:cNvPicPr>
          <p:nvPr/>
        </p:nvPicPr>
        <p:blipFill rotWithShape="1">
          <a:blip r:embed="rId2"/>
          <a:srcRect l="13845" t="29118" r="41155" b="53437"/>
          <a:stretch/>
        </p:blipFill>
        <p:spPr>
          <a:xfrm>
            <a:off x="2616591" y="3027420"/>
            <a:ext cx="5486400" cy="1195754"/>
          </a:xfrm>
          <a:prstGeom prst="rect">
            <a:avLst/>
          </a:prstGeom>
        </p:spPr>
      </p:pic>
    </p:spTree>
    <p:extLst>
      <p:ext uri="{BB962C8B-B14F-4D97-AF65-F5344CB8AC3E}">
        <p14:creationId xmlns:p14="http://schemas.microsoft.com/office/powerpoint/2010/main" xmlns="" val="933861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19BFC8-A366-4DB9-A290-8685F8A7F610}"/>
              </a:ext>
            </a:extLst>
          </p:cNvPr>
          <p:cNvSpPr>
            <a:spLocks noGrp="1"/>
          </p:cNvSpPr>
          <p:nvPr>
            <p:ph type="title"/>
          </p:nvPr>
        </p:nvSpPr>
        <p:spPr/>
        <p:txBody>
          <a:bodyPr/>
          <a:lstStyle/>
          <a:p>
            <a:r>
              <a:rPr lang="en-US" dirty="0"/>
              <a:t>Median for even number of observations </a:t>
            </a:r>
          </a:p>
        </p:txBody>
      </p:sp>
      <p:pic>
        <p:nvPicPr>
          <p:cNvPr id="4" name="Content Placeholder 3">
            <a:extLst>
              <a:ext uri="{FF2B5EF4-FFF2-40B4-BE49-F238E27FC236}">
                <a16:creationId xmlns:a16="http://schemas.microsoft.com/office/drawing/2014/main" xmlns="" id="{27EB3730-4F0D-43A9-98E0-AF4BBB694099}"/>
              </a:ext>
            </a:extLst>
          </p:cNvPr>
          <p:cNvPicPr>
            <a:picLocks noGrp="1" noChangeAspect="1"/>
          </p:cNvPicPr>
          <p:nvPr>
            <p:ph idx="1"/>
          </p:nvPr>
        </p:nvPicPr>
        <p:blipFill rotWithShape="1">
          <a:blip r:embed="rId2"/>
          <a:srcRect l="12943" t="59016" r="40656" b="23848"/>
          <a:stretch/>
        </p:blipFill>
        <p:spPr>
          <a:xfrm>
            <a:off x="1097280" y="2082019"/>
            <a:ext cx="10095431" cy="2096085"/>
          </a:xfrm>
          <a:prstGeom prst="rect">
            <a:avLst/>
          </a:prstGeom>
        </p:spPr>
      </p:pic>
      <p:sp>
        <p:nvSpPr>
          <p:cNvPr id="5" name="Rectangle 4">
            <a:extLst>
              <a:ext uri="{FF2B5EF4-FFF2-40B4-BE49-F238E27FC236}">
                <a16:creationId xmlns:a16="http://schemas.microsoft.com/office/drawing/2014/main" xmlns="" id="{CF991437-4FA8-4865-BA7E-9FB08AC27A9B}"/>
              </a:ext>
            </a:extLst>
          </p:cNvPr>
          <p:cNvSpPr/>
          <p:nvPr/>
        </p:nvSpPr>
        <p:spPr>
          <a:xfrm>
            <a:off x="1500554" y="4390350"/>
            <a:ext cx="10499188" cy="2431435"/>
          </a:xfrm>
          <a:prstGeom prst="rect">
            <a:avLst/>
          </a:prstGeom>
        </p:spPr>
        <p:txBody>
          <a:bodyPr wrap="square">
            <a:spAutoFit/>
          </a:bodyPr>
          <a:lstStyle/>
          <a:p>
            <a:r>
              <a:rPr lang="en-US" sz="2000" dirty="0">
                <a:solidFill>
                  <a:srgbClr val="000000"/>
                </a:solidFill>
                <a:latin typeface="proxima-nova"/>
              </a:rPr>
              <a:t>now we have to take the 5th and 6th score in our data set and average them to get a median of 55.5.</a:t>
            </a:r>
          </a:p>
          <a:p>
            <a:endParaRPr lang="en-US" sz="2000" dirty="0">
              <a:solidFill>
                <a:srgbClr val="000000"/>
              </a:solidFill>
              <a:latin typeface="proxima-nova"/>
            </a:endParaRPr>
          </a:p>
          <a:p>
            <a:pPr marL="285750" indent="-285750">
              <a:buFont typeface="Arial" panose="020B0604020202020204" pitchFamily="34" charset="0"/>
              <a:buChar char="•"/>
            </a:pPr>
            <a:r>
              <a:rPr lang="en-US" dirty="0"/>
              <a:t>The median is less affected by outliers and skewed data than the mean</a:t>
            </a:r>
          </a:p>
          <a:p>
            <a:pPr marL="285750" indent="-285750">
              <a:buFont typeface="Arial" panose="020B0604020202020204" pitchFamily="34" charset="0"/>
              <a:buChar char="•"/>
            </a:pPr>
            <a:r>
              <a:rPr lang="en-US" dirty="0"/>
              <a:t>The median cannot be identified for categorical nominal data. </a:t>
            </a:r>
            <a:r>
              <a:rPr lang="en-US" sz="2000" dirty="0"/>
              <a:t/>
            </a:r>
            <a:br>
              <a:rPr lang="en-US" sz="2000" dirty="0"/>
            </a:br>
            <a:endParaRPr lang="en-US" sz="2000" dirty="0">
              <a:solidFill>
                <a:srgbClr val="000000"/>
              </a:solidFill>
              <a:latin typeface="proxima-nova"/>
            </a:endParaRPr>
          </a:p>
          <a:p>
            <a:r>
              <a:rPr lang="en-US" dirty="0"/>
              <a:t/>
            </a:r>
            <a:br>
              <a:rPr lang="en-US" dirty="0"/>
            </a:br>
            <a:endParaRPr lang="en-US" dirty="0"/>
          </a:p>
        </p:txBody>
      </p:sp>
    </p:spTree>
    <p:extLst>
      <p:ext uri="{BB962C8B-B14F-4D97-AF65-F5344CB8AC3E}">
        <p14:creationId xmlns:p14="http://schemas.microsoft.com/office/powerpoint/2010/main" xmlns="" val="1564690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BDB36B-644C-4F3C-968A-2E1376BB676D}"/>
              </a:ext>
            </a:extLst>
          </p:cNvPr>
          <p:cNvSpPr>
            <a:spLocks noGrp="1"/>
          </p:cNvSpPr>
          <p:nvPr>
            <p:ph type="title"/>
          </p:nvPr>
        </p:nvSpPr>
        <p:spPr/>
        <p:txBody>
          <a:bodyPr/>
          <a:lstStyle/>
          <a:p>
            <a:r>
              <a:rPr lang="en-US" dirty="0"/>
              <a:t>Mode </a:t>
            </a:r>
          </a:p>
        </p:txBody>
      </p:sp>
      <p:sp>
        <p:nvSpPr>
          <p:cNvPr id="3" name="Content Placeholder 2">
            <a:extLst>
              <a:ext uri="{FF2B5EF4-FFF2-40B4-BE49-F238E27FC236}">
                <a16:creationId xmlns:a16="http://schemas.microsoft.com/office/drawing/2014/main" xmlns="" id="{DC636544-1AC9-4762-8E68-BAB3A81CFBDA}"/>
              </a:ext>
            </a:extLst>
          </p:cNvPr>
          <p:cNvSpPr>
            <a:spLocks noGrp="1"/>
          </p:cNvSpPr>
          <p:nvPr>
            <p:ph idx="1"/>
          </p:nvPr>
        </p:nvSpPr>
        <p:spPr/>
        <p:txBody>
          <a:bodyPr/>
          <a:lstStyle/>
          <a:p>
            <a:r>
              <a:rPr lang="en-US" dirty="0"/>
              <a:t>The mode is the most frequent score in our data set.</a:t>
            </a:r>
          </a:p>
        </p:txBody>
      </p:sp>
      <p:pic>
        <p:nvPicPr>
          <p:cNvPr id="4" name="Picture 3">
            <a:extLst>
              <a:ext uri="{FF2B5EF4-FFF2-40B4-BE49-F238E27FC236}">
                <a16:creationId xmlns:a16="http://schemas.microsoft.com/office/drawing/2014/main" xmlns="" id="{A205DA8B-4D71-4AFE-AB54-A9928903502D}"/>
              </a:ext>
            </a:extLst>
          </p:cNvPr>
          <p:cNvPicPr>
            <a:picLocks noChangeAspect="1"/>
          </p:cNvPicPr>
          <p:nvPr/>
        </p:nvPicPr>
        <p:blipFill rotWithShape="1">
          <a:blip r:embed="rId2"/>
          <a:srcRect l="13154" t="22550" r="19347" b="11366"/>
          <a:stretch/>
        </p:blipFill>
        <p:spPr>
          <a:xfrm>
            <a:off x="3016165" y="2298382"/>
            <a:ext cx="7309520" cy="4023360"/>
          </a:xfrm>
          <a:prstGeom prst="rect">
            <a:avLst/>
          </a:prstGeom>
        </p:spPr>
      </p:pic>
    </p:spTree>
    <p:extLst>
      <p:ext uri="{BB962C8B-B14F-4D97-AF65-F5344CB8AC3E}">
        <p14:creationId xmlns:p14="http://schemas.microsoft.com/office/powerpoint/2010/main" xmlns="" val="22290118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C778DA-0DFA-4C90-885D-E9BA947AFB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5E4E5AB-4248-49D9-B979-4AF6153E26B5}"/>
              </a:ext>
            </a:extLst>
          </p:cNvPr>
          <p:cNvSpPr>
            <a:spLocks noGrp="1"/>
          </p:cNvSpPr>
          <p:nvPr>
            <p:ph idx="1"/>
          </p:nvPr>
        </p:nvSpPr>
        <p:spPr>
          <a:xfrm>
            <a:off x="1097280" y="1845734"/>
            <a:ext cx="10058400" cy="4372186"/>
          </a:xfrm>
        </p:spPr>
        <p:txBody>
          <a:bodyPr>
            <a:normAutofit lnSpcReduction="10000"/>
          </a:bodyPr>
          <a:lstStyle/>
          <a:p>
            <a:pPr>
              <a:buFont typeface="Wingdings" panose="05000000000000000000" pitchFamily="2" charset="2"/>
              <a:buChar char="v"/>
            </a:pPr>
            <a:r>
              <a:rPr lang="en-US" sz="1600" dirty="0"/>
              <a:t>Consider this dataset showing the retirement age of 11 people, in whole years:</a:t>
            </a:r>
            <a:br>
              <a:rPr lang="en-US" sz="1600" dirty="0"/>
            </a:br>
            <a:r>
              <a:rPr lang="en-US" sz="1600" dirty="0"/>
              <a:t/>
            </a:r>
            <a:br>
              <a:rPr lang="en-US" sz="1600" dirty="0"/>
            </a:br>
            <a:r>
              <a:rPr lang="en-US" sz="1600" dirty="0"/>
              <a:t>54, 54, 54, 55, 56, 57, 57, 58, 58, 60, 60</a:t>
            </a:r>
          </a:p>
          <a:p>
            <a:pPr>
              <a:buFont typeface="Wingdings" panose="05000000000000000000" pitchFamily="2" charset="2"/>
              <a:buChar char="v"/>
            </a:pPr>
            <a:endParaRPr lang="en-US" sz="1600" dirty="0"/>
          </a:p>
          <a:p>
            <a:pPr>
              <a:buFont typeface="Wingdings" panose="05000000000000000000" pitchFamily="2" charset="2"/>
              <a:buChar char="v"/>
            </a:pPr>
            <a:endParaRPr lang="en-US" sz="1600" dirty="0"/>
          </a:p>
          <a:p>
            <a:pPr>
              <a:buFont typeface="Wingdings" panose="05000000000000000000" pitchFamily="2" charset="2"/>
              <a:buChar char="v"/>
            </a:pPr>
            <a:endParaRPr lang="en-US" sz="1600" dirty="0"/>
          </a:p>
          <a:p>
            <a:pPr>
              <a:buFont typeface="Wingdings" panose="05000000000000000000" pitchFamily="2" charset="2"/>
              <a:buChar char="v"/>
            </a:pPr>
            <a:r>
              <a:rPr lang="en-US" sz="1600" dirty="0"/>
              <a:t>The mode has an advantage over the median and the mean as it can be found for both numerical and categorical (non-numerical) data.</a:t>
            </a:r>
          </a:p>
          <a:p>
            <a:pPr>
              <a:buFont typeface="Wingdings" panose="05000000000000000000" pitchFamily="2" charset="2"/>
              <a:buChar char="v"/>
            </a:pPr>
            <a:r>
              <a:rPr lang="en-US" sz="1600" dirty="0"/>
              <a:t>It is also possible for there to be more than one mode for the same distribution of data, (bi-modal, or multi-modal).</a:t>
            </a:r>
          </a:p>
          <a:p>
            <a:pPr>
              <a:buFont typeface="Wingdings" panose="05000000000000000000" pitchFamily="2" charset="2"/>
              <a:buChar char="v"/>
            </a:pPr>
            <a:r>
              <a:rPr lang="en-US" sz="1600" dirty="0"/>
              <a:t>In some cases, particularly where the data are continuous, the distribution may have no mode at all (i.e. if all values are different).</a:t>
            </a:r>
            <a:br>
              <a:rPr lang="en-US" sz="1600" dirty="0"/>
            </a:br>
            <a:endParaRPr lang="en-US" sz="1600" dirty="0"/>
          </a:p>
          <a:p>
            <a:pPr marL="0" indent="0">
              <a:buNone/>
            </a:pPr>
            <a:r>
              <a:rPr lang="en-US" sz="1600" dirty="0"/>
              <a:t/>
            </a:r>
            <a:br>
              <a:rPr lang="en-US" sz="1600" dirty="0"/>
            </a:br>
            <a:endParaRPr lang="en-US" sz="1600" dirty="0"/>
          </a:p>
        </p:txBody>
      </p:sp>
      <p:pic>
        <p:nvPicPr>
          <p:cNvPr id="4" name="Picture 3">
            <a:extLst>
              <a:ext uri="{FF2B5EF4-FFF2-40B4-BE49-F238E27FC236}">
                <a16:creationId xmlns:a16="http://schemas.microsoft.com/office/drawing/2014/main" xmlns="" id="{10D98C50-E036-4111-982E-BFD3BEC1B944}"/>
              </a:ext>
            </a:extLst>
          </p:cNvPr>
          <p:cNvPicPr>
            <a:picLocks noChangeAspect="1"/>
          </p:cNvPicPr>
          <p:nvPr/>
        </p:nvPicPr>
        <p:blipFill rotWithShape="1">
          <a:blip r:embed="rId2"/>
          <a:srcRect l="19038" t="38969" r="69424" b="39687"/>
          <a:stretch/>
        </p:blipFill>
        <p:spPr>
          <a:xfrm>
            <a:off x="7910732" y="1845734"/>
            <a:ext cx="1659988" cy="1726388"/>
          </a:xfrm>
          <a:prstGeom prst="rect">
            <a:avLst/>
          </a:prstGeom>
        </p:spPr>
      </p:pic>
    </p:spTree>
    <p:extLst>
      <p:ext uri="{BB962C8B-B14F-4D97-AF65-F5344CB8AC3E}">
        <p14:creationId xmlns:p14="http://schemas.microsoft.com/office/powerpoint/2010/main" xmlns="" val="4010538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C834B-7E12-4606-9D7B-81D13B121D72}"/>
              </a:ext>
            </a:extLst>
          </p:cNvPr>
          <p:cNvSpPr>
            <a:spLocks noGrp="1"/>
          </p:cNvSpPr>
          <p:nvPr>
            <p:ph type="title"/>
          </p:nvPr>
        </p:nvSpPr>
        <p:spPr/>
        <p:txBody>
          <a:bodyPr/>
          <a:lstStyle/>
          <a:p>
            <a:r>
              <a:rPr lang="en-US" b="1" dirty="0"/>
              <a:t>Why Data Science?</a:t>
            </a:r>
            <a:br>
              <a:rPr lang="en-US" b="1" dirty="0"/>
            </a:br>
            <a:endParaRPr lang="en-US" dirty="0"/>
          </a:p>
        </p:txBody>
      </p:sp>
      <p:sp>
        <p:nvSpPr>
          <p:cNvPr id="3" name="Content Placeholder 2">
            <a:extLst>
              <a:ext uri="{FF2B5EF4-FFF2-40B4-BE49-F238E27FC236}">
                <a16:creationId xmlns:a16="http://schemas.microsoft.com/office/drawing/2014/main" xmlns="" id="{EE073071-51B7-454B-AE85-E7F1A5FF2962}"/>
              </a:ext>
            </a:extLst>
          </p:cNvPr>
          <p:cNvSpPr>
            <a:spLocks noGrp="1"/>
          </p:cNvSpPr>
          <p:nvPr>
            <p:ph idx="1"/>
          </p:nvPr>
        </p:nvSpPr>
        <p:spPr/>
        <p:txBody>
          <a:bodyPr/>
          <a:lstStyle/>
          <a:p>
            <a:r>
              <a:rPr lang="en-US" dirty="0"/>
              <a:t>Data is the oil for today's world. With the right tools, technologies, algorithms, we can use data and convert it into a distinctive business advantage</a:t>
            </a:r>
          </a:p>
          <a:p>
            <a:pPr>
              <a:buFont typeface="Wingdings" panose="05000000000000000000" pitchFamily="2" charset="2"/>
              <a:buChar char="v"/>
            </a:pPr>
            <a:r>
              <a:rPr lang="en-US" dirty="0"/>
              <a:t>Data Science can help you to detect fraud using advanced machine learning algorithms</a:t>
            </a:r>
          </a:p>
          <a:p>
            <a:pPr>
              <a:buFont typeface="Wingdings" panose="05000000000000000000" pitchFamily="2" charset="2"/>
              <a:buChar char="v"/>
            </a:pPr>
            <a:r>
              <a:rPr lang="en-US" dirty="0"/>
              <a:t>It helps you to prevent any significant monetary losses</a:t>
            </a:r>
          </a:p>
          <a:p>
            <a:pPr>
              <a:buFont typeface="Wingdings" panose="05000000000000000000" pitchFamily="2" charset="2"/>
              <a:buChar char="v"/>
            </a:pPr>
            <a:r>
              <a:rPr lang="en-US" dirty="0"/>
              <a:t>Allows to build intelligence ability in machines</a:t>
            </a:r>
          </a:p>
          <a:p>
            <a:pPr>
              <a:buFont typeface="Wingdings" panose="05000000000000000000" pitchFamily="2" charset="2"/>
              <a:buChar char="v"/>
            </a:pPr>
            <a:r>
              <a:rPr lang="en-US" dirty="0"/>
              <a:t>You can perform sentiment analysis to gauge customer brand loyalty</a:t>
            </a:r>
          </a:p>
          <a:p>
            <a:pPr>
              <a:buFont typeface="Wingdings" panose="05000000000000000000" pitchFamily="2" charset="2"/>
              <a:buChar char="v"/>
            </a:pPr>
            <a:r>
              <a:rPr lang="en-US" dirty="0"/>
              <a:t>It enables you to take better and faster decisions</a:t>
            </a:r>
          </a:p>
          <a:p>
            <a:pPr>
              <a:buFont typeface="Wingdings" panose="05000000000000000000" pitchFamily="2" charset="2"/>
              <a:buChar char="v"/>
            </a:pPr>
            <a:r>
              <a:rPr lang="en-US" dirty="0"/>
              <a:t>Helps you to recommend the right product to the right customer to enhance your business</a:t>
            </a:r>
          </a:p>
          <a:p>
            <a:endParaRPr lang="en-US" dirty="0"/>
          </a:p>
        </p:txBody>
      </p:sp>
    </p:spTree>
    <p:extLst>
      <p:ext uri="{BB962C8B-B14F-4D97-AF65-F5344CB8AC3E}">
        <p14:creationId xmlns:p14="http://schemas.microsoft.com/office/powerpoint/2010/main" xmlns="" val="22261259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1EDD65-EB3E-4A37-B83A-29DEA6CEFD26}"/>
              </a:ext>
            </a:extLst>
          </p:cNvPr>
          <p:cNvSpPr>
            <a:spLocks noGrp="1"/>
          </p:cNvSpPr>
          <p:nvPr>
            <p:ph type="title"/>
          </p:nvPr>
        </p:nvSpPr>
        <p:spPr/>
        <p:txBody>
          <a:bodyPr/>
          <a:lstStyle/>
          <a:p>
            <a:r>
              <a:rPr lang="en-US" b="1" dirty="0"/>
              <a:t>shape of a distribution </a:t>
            </a:r>
            <a:endParaRPr lang="en-US" dirty="0"/>
          </a:p>
        </p:txBody>
      </p:sp>
      <p:sp>
        <p:nvSpPr>
          <p:cNvPr id="3" name="Content Placeholder 2">
            <a:extLst>
              <a:ext uri="{FF2B5EF4-FFF2-40B4-BE49-F238E27FC236}">
                <a16:creationId xmlns:a16="http://schemas.microsoft.com/office/drawing/2014/main" xmlns="" id="{A9C0CE20-C7C9-4797-AD96-C2426163D0ED}"/>
              </a:ext>
            </a:extLst>
          </p:cNvPr>
          <p:cNvSpPr>
            <a:spLocks noGrp="1"/>
          </p:cNvSpPr>
          <p:nvPr>
            <p:ph idx="1"/>
          </p:nvPr>
        </p:nvSpPr>
        <p:spPr/>
        <p:txBody>
          <a:bodyPr/>
          <a:lstStyle/>
          <a:p>
            <a:r>
              <a:rPr lang="en-US" dirty="0"/>
              <a:t>Symmetrical distributions:</a:t>
            </a:r>
            <a:br>
              <a:rPr lang="en-US" dirty="0"/>
            </a:br>
            <a:r>
              <a:rPr lang="en-US" dirty="0"/>
              <a:t/>
            </a:r>
            <a:br>
              <a:rPr lang="en-US" dirty="0"/>
            </a:br>
            <a:r>
              <a:rPr lang="en-US" dirty="0"/>
              <a:t>When a distribution is symmetrical, the mode, median and mean are all in the middle of the distribution. </a:t>
            </a:r>
          </a:p>
          <a:p>
            <a:endParaRPr lang="en-US" dirty="0"/>
          </a:p>
          <a:p>
            <a:endParaRPr lang="en-US" dirty="0"/>
          </a:p>
        </p:txBody>
      </p:sp>
      <p:pic>
        <p:nvPicPr>
          <p:cNvPr id="4" name="Picture 3">
            <a:extLst>
              <a:ext uri="{FF2B5EF4-FFF2-40B4-BE49-F238E27FC236}">
                <a16:creationId xmlns:a16="http://schemas.microsoft.com/office/drawing/2014/main" xmlns="" id="{F2212584-2954-404C-A197-5AC01BCBF257}"/>
              </a:ext>
            </a:extLst>
          </p:cNvPr>
          <p:cNvPicPr>
            <a:picLocks noChangeAspect="1"/>
          </p:cNvPicPr>
          <p:nvPr/>
        </p:nvPicPr>
        <p:blipFill rotWithShape="1">
          <a:blip r:embed="rId2"/>
          <a:srcRect l="18808" t="29528" r="50000" b="33326"/>
          <a:stretch/>
        </p:blipFill>
        <p:spPr>
          <a:xfrm>
            <a:off x="2926081" y="2690623"/>
            <a:ext cx="5247249" cy="3513263"/>
          </a:xfrm>
          <a:prstGeom prst="rect">
            <a:avLst/>
          </a:prstGeom>
        </p:spPr>
      </p:pic>
    </p:spTree>
    <p:extLst>
      <p:ext uri="{BB962C8B-B14F-4D97-AF65-F5344CB8AC3E}">
        <p14:creationId xmlns:p14="http://schemas.microsoft.com/office/powerpoint/2010/main" xmlns="" val="3950107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D0C9DF-9C92-47CE-8A09-BDF9A8EF50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C5DFAF6-C2BF-4D2A-B0E4-25A0CCE6B326}"/>
              </a:ext>
            </a:extLst>
          </p:cNvPr>
          <p:cNvSpPr>
            <a:spLocks noGrp="1"/>
          </p:cNvSpPr>
          <p:nvPr>
            <p:ph idx="1"/>
          </p:nvPr>
        </p:nvSpPr>
        <p:spPr/>
        <p:txBody>
          <a:bodyPr/>
          <a:lstStyle/>
          <a:p>
            <a:r>
              <a:rPr lang="en-US" dirty="0"/>
              <a:t>In a</a:t>
            </a:r>
            <a:r>
              <a:rPr lang="en-US" b="1" dirty="0"/>
              <a:t> symmetrical distribution</a:t>
            </a:r>
            <a:r>
              <a:rPr lang="en-US" dirty="0"/>
              <a:t> the two sides of the distribution are a mirror image of each other.</a:t>
            </a:r>
            <a:br>
              <a:rPr lang="en-US" dirty="0"/>
            </a:br>
            <a:r>
              <a:rPr lang="en-US" dirty="0"/>
              <a:t/>
            </a:r>
            <a:br>
              <a:rPr lang="en-US" dirty="0"/>
            </a:br>
            <a:r>
              <a:rPr lang="en-US" b="1" dirty="0"/>
              <a:t>A normal distribution is a true symmetric distribution of observed values.</a:t>
            </a:r>
            <a:r>
              <a:rPr lang="en-US" dirty="0"/>
              <a:t/>
            </a:r>
            <a:br>
              <a:rPr lang="en-US" dirty="0"/>
            </a:br>
            <a:r>
              <a:rPr lang="en-US" dirty="0"/>
              <a:t/>
            </a:r>
            <a:br>
              <a:rPr lang="en-US" dirty="0"/>
            </a:br>
            <a:r>
              <a:rPr lang="en-US" dirty="0"/>
              <a:t>When a histogram is constructed on values that are normally distributed, the shape of columns form a symmetrical bell shape. This is why this distribution is also known as a 'normal curve' or 'bell curve’.</a:t>
            </a:r>
          </a:p>
          <a:p>
            <a:endParaRPr lang="en-US" dirty="0"/>
          </a:p>
        </p:txBody>
      </p:sp>
      <p:pic>
        <p:nvPicPr>
          <p:cNvPr id="4" name="Picture 3">
            <a:extLst>
              <a:ext uri="{FF2B5EF4-FFF2-40B4-BE49-F238E27FC236}">
                <a16:creationId xmlns:a16="http://schemas.microsoft.com/office/drawing/2014/main" xmlns="" id="{91A111BE-60F4-42B9-8A8D-73CC9A467BEE}"/>
              </a:ext>
            </a:extLst>
          </p:cNvPr>
          <p:cNvPicPr>
            <a:picLocks noChangeAspect="1"/>
          </p:cNvPicPr>
          <p:nvPr/>
        </p:nvPicPr>
        <p:blipFill rotWithShape="1">
          <a:blip r:embed="rId2"/>
          <a:srcRect l="19154" t="41305" r="44846" b="19164"/>
          <a:stretch/>
        </p:blipFill>
        <p:spPr>
          <a:xfrm>
            <a:off x="6705600" y="3620757"/>
            <a:ext cx="4389120" cy="2709705"/>
          </a:xfrm>
          <a:prstGeom prst="rect">
            <a:avLst/>
          </a:prstGeom>
        </p:spPr>
      </p:pic>
    </p:spTree>
    <p:extLst>
      <p:ext uri="{BB962C8B-B14F-4D97-AF65-F5344CB8AC3E}">
        <p14:creationId xmlns:p14="http://schemas.microsoft.com/office/powerpoint/2010/main" xmlns="" val="3154062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608EBE-CE12-4878-BF1F-DB4AAB544CF4}"/>
              </a:ext>
            </a:extLst>
          </p:cNvPr>
          <p:cNvSpPr>
            <a:spLocks noGrp="1"/>
          </p:cNvSpPr>
          <p:nvPr>
            <p:ph type="title"/>
          </p:nvPr>
        </p:nvSpPr>
        <p:spPr>
          <a:xfrm>
            <a:off x="1097280" y="286603"/>
            <a:ext cx="10058400" cy="1426855"/>
          </a:xfrm>
        </p:spPr>
        <p:txBody>
          <a:bodyPr>
            <a:noAutofit/>
          </a:bodyPr>
          <a:lstStyle/>
          <a:p>
            <a:r>
              <a:rPr lang="en-US" sz="3200" b="1" dirty="0"/>
              <a:t>Skewed distributions: </a:t>
            </a:r>
            <a:r>
              <a:rPr lang="en-US" sz="2400" dirty="0"/>
              <a:t>Skewness is the tendency for the values to be more frequent around the high or low ends of the x-axis.</a:t>
            </a:r>
            <a:br>
              <a:rPr lang="en-US" sz="2400" dirty="0"/>
            </a:br>
            <a:r>
              <a:rPr lang="en-US" sz="2400" dirty="0"/>
              <a:t/>
            </a:r>
            <a:br>
              <a:rPr lang="en-US" sz="2400" dirty="0"/>
            </a:br>
            <a:endParaRPr lang="en-US" sz="2400" dirty="0"/>
          </a:p>
        </p:txBody>
      </p:sp>
      <p:sp>
        <p:nvSpPr>
          <p:cNvPr id="3" name="Content Placeholder 2">
            <a:extLst>
              <a:ext uri="{FF2B5EF4-FFF2-40B4-BE49-F238E27FC236}">
                <a16:creationId xmlns:a16="http://schemas.microsoft.com/office/drawing/2014/main" xmlns="" id="{301E9192-EEFD-45DE-9A7E-F091518B4BD5}"/>
              </a:ext>
            </a:extLst>
          </p:cNvPr>
          <p:cNvSpPr>
            <a:spLocks noGrp="1"/>
          </p:cNvSpPr>
          <p:nvPr>
            <p:ph idx="1"/>
          </p:nvPr>
        </p:nvSpPr>
        <p:spPr>
          <a:xfrm>
            <a:off x="1097280" y="1845734"/>
            <a:ext cx="6921305" cy="4023360"/>
          </a:xfrm>
        </p:spPr>
        <p:txBody>
          <a:bodyPr/>
          <a:lstStyle/>
          <a:p>
            <a:pPr>
              <a:buFont typeface="Wingdings" panose="05000000000000000000" pitchFamily="2" charset="2"/>
              <a:buChar char="v"/>
            </a:pPr>
            <a:r>
              <a:rPr lang="en-US" dirty="0"/>
              <a:t>mean is generally ‘pulled’ in the direction of the tails. </a:t>
            </a:r>
          </a:p>
          <a:p>
            <a:pPr>
              <a:buFont typeface="Wingdings" panose="05000000000000000000" pitchFamily="2" charset="2"/>
              <a:buChar char="v"/>
            </a:pPr>
            <a:r>
              <a:rPr lang="en-US" dirty="0"/>
              <a:t>In a skewed distribution, the median is often a preferred measure of central tendency, as the mean is not usually in the middle of the distribution.</a:t>
            </a:r>
          </a:p>
          <a:p>
            <a:pPr>
              <a:buFont typeface="Wingdings" panose="05000000000000000000" pitchFamily="2" charset="2"/>
              <a:buChar char="v"/>
            </a:pPr>
            <a:r>
              <a:rPr lang="en-US" dirty="0"/>
              <a:t/>
            </a:r>
            <a:br>
              <a:rPr lang="en-US" dirty="0"/>
            </a:br>
            <a:r>
              <a:rPr lang="en-US" dirty="0"/>
              <a:t>A distribution is said to be </a:t>
            </a:r>
            <a:r>
              <a:rPr lang="en-US" b="1" dirty="0"/>
              <a:t>positively or right skewed</a:t>
            </a:r>
            <a:r>
              <a:rPr lang="en-US" dirty="0"/>
              <a:t> when the tail on the right side of the distribution is longer than the left side. </a:t>
            </a:r>
          </a:p>
          <a:p>
            <a:pPr>
              <a:buFont typeface="Wingdings" panose="05000000000000000000" pitchFamily="2" charset="2"/>
              <a:buChar char="v"/>
            </a:pPr>
            <a:r>
              <a:rPr lang="en-US" dirty="0"/>
              <a:t>In a positively skewed distribution it is common for the mean to be ‘pulled’ toward the right tail of the distribution</a:t>
            </a:r>
          </a:p>
        </p:txBody>
      </p:sp>
      <p:pic>
        <p:nvPicPr>
          <p:cNvPr id="4" name="Picture 3">
            <a:extLst>
              <a:ext uri="{FF2B5EF4-FFF2-40B4-BE49-F238E27FC236}">
                <a16:creationId xmlns:a16="http://schemas.microsoft.com/office/drawing/2014/main" xmlns="" id="{A3CEB004-24DB-4FDE-ABD9-EB6E247016FA}"/>
              </a:ext>
            </a:extLst>
          </p:cNvPr>
          <p:cNvPicPr>
            <a:picLocks noChangeAspect="1"/>
          </p:cNvPicPr>
          <p:nvPr/>
        </p:nvPicPr>
        <p:blipFill rotWithShape="1">
          <a:blip r:embed="rId2"/>
          <a:srcRect l="18692" t="26903" r="50000" b="34762"/>
          <a:stretch/>
        </p:blipFill>
        <p:spPr>
          <a:xfrm>
            <a:off x="8018585" y="1978010"/>
            <a:ext cx="4173415" cy="3758808"/>
          </a:xfrm>
          <a:prstGeom prst="rect">
            <a:avLst/>
          </a:prstGeom>
        </p:spPr>
      </p:pic>
    </p:spTree>
    <p:extLst>
      <p:ext uri="{BB962C8B-B14F-4D97-AF65-F5344CB8AC3E}">
        <p14:creationId xmlns:p14="http://schemas.microsoft.com/office/powerpoint/2010/main" xmlns="" val="3912547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84F72C-7FE7-48A0-AE58-42DA38FBACD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6C342E48-F4A6-4BAB-A452-37E5F01AADB9}"/>
              </a:ext>
            </a:extLst>
          </p:cNvPr>
          <p:cNvPicPr>
            <a:picLocks noGrp="1" noChangeAspect="1"/>
          </p:cNvPicPr>
          <p:nvPr>
            <p:ph idx="1"/>
          </p:nvPr>
        </p:nvPicPr>
        <p:blipFill rotWithShape="1">
          <a:blip r:embed="rId2"/>
          <a:srcRect l="18252" t="45377" r="45178" b="14756"/>
          <a:stretch/>
        </p:blipFill>
        <p:spPr>
          <a:xfrm>
            <a:off x="859364" y="2141806"/>
            <a:ext cx="4200316" cy="2574388"/>
          </a:xfrm>
          <a:prstGeom prst="rect">
            <a:avLst/>
          </a:prstGeom>
        </p:spPr>
      </p:pic>
      <p:sp>
        <p:nvSpPr>
          <p:cNvPr id="5" name="Rectangle 4">
            <a:extLst>
              <a:ext uri="{FF2B5EF4-FFF2-40B4-BE49-F238E27FC236}">
                <a16:creationId xmlns:a16="http://schemas.microsoft.com/office/drawing/2014/main" xmlns="" id="{35143117-F8DF-4310-B912-9CC8917E94F0}"/>
              </a:ext>
            </a:extLst>
          </p:cNvPr>
          <p:cNvSpPr/>
          <p:nvPr/>
        </p:nvSpPr>
        <p:spPr>
          <a:xfrm>
            <a:off x="5059680" y="2413337"/>
            <a:ext cx="6096000" cy="2031325"/>
          </a:xfrm>
          <a:prstGeom prst="rect">
            <a:avLst/>
          </a:prstGeom>
        </p:spPr>
        <p:txBody>
          <a:bodyPr>
            <a:spAutoFit/>
          </a:bodyPr>
          <a:lstStyle/>
          <a:p>
            <a:pPr marL="285750" indent="-285750">
              <a:buFont typeface="Wingdings" panose="05000000000000000000" pitchFamily="2" charset="2"/>
              <a:buChar char="v"/>
            </a:pPr>
            <a:r>
              <a:rPr lang="en-US" dirty="0">
                <a:solidFill>
                  <a:srgbClr val="333333"/>
                </a:solidFill>
                <a:latin typeface="Arial" panose="020B0604020202020204" pitchFamily="34" charset="0"/>
              </a:rPr>
              <a:t>A distribution is said to be </a:t>
            </a:r>
            <a:r>
              <a:rPr lang="en-US" b="1" dirty="0">
                <a:solidFill>
                  <a:srgbClr val="333333"/>
                </a:solidFill>
                <a:latin typeface="Arial" panose="020B0604020202020204" pitchFamily="34" charset="0"/>
              </a:rPr>
              <a:t>positively skewed</a:t>
            </a:r>
            <a:r>
              <a:rPr lang="en-US" dirty="0">
                <a:solidFill>
                  <a:srgbClr val="333333"/>
                </a:solidFill>
                <a:latin typeface="Arial" panose="020B0604020202020204" pitchFamily="34" charset="0"/>
              </a:rPr>
              <a:t> when the tail on the right side of the histogram is longer than the left side. </a:t>
            </a:r>
          </a:p>
          <a:p>
            <a:pPr marL="285750" indent="-285750">
              <a:buFont typeface="Wingdings" panose="05000000000000000000" pitchFamily="2" charset="2"/>
              <a:buChar char="v"/>
            </a:pPr>
            <a:r>
              <a:rPr lang="en-US" dirty="0">
                <a:solidFill>
                  <a:srgbClr val="333333"/>
                </a:solidFill>
                <a:latin typeface="Arial" panose="020B0604020202020204" pitchFamily="34" charset="0"/>
              </a:rPr>
              <a:t>Most of the values tend to cluster toward the left side of the x-axis (i.e. the smaller values) with increasingly fewer values at the right side of the x-axis (i.e. the larger values).</a:t>
            </a:r>
            <a:endParaRPr lang="en-US" dirty="0"/>
          </a:p>
        </p:txBody>
      </p:sp>
    </p:spTree>
    <p:extLst>
      <p:ext uri="{BB962C8B-B14F-4D97-AF65-F5344CB8AC3E}">
        <p14:creationId xmlns:p14="http://schemas.microsoft.com/office/powerpoint/2010/main" xmlns="" val="37152114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9AAEF8-D5A2-4947-9432-FE6C226AC174}"/>
              </a:ext>
            </a:extLst>
          </p:cNvPr>
          <p:cNvSpPr>
            <a:spLocks noGrp="1"/>
          </p:cNvSpPr>
          <p:nvPr>
            <p:ph type="title"/>
          </p:nvPr>
        </p:nvSpPr>
        <p:spPr/>
        <p:txBody>
          <a:bodyPr/>
          <a:lstStyle/>
          <a:p>
            <a:r>
              <a:rPr lang="en-US" b="1" dirty="0"/>
              <a:t>left skewed distribution </a:t>
            </a:r>
            <a:endParaRPr lang="en-US" dirty="0"/>
          </a:p>
        </p:txBody>
      </p:sp>
      <p:sp>
        <p:nvSpPr>
          <p:cNvPr id="3" name="Content Placeholder 2">
            <a:extLst>
              <a:ext uri="{FF2B5EF4-FFF2-40B4-BE49-F238E27FC236}">
                <a16:creationId xmlns:a16="http://schemas.microsoft.com/office/drawing/2014/main" xmlns="" id="{0482B90F-1BF3-4957-843C-76CB8404DD3A}"/>
              </a:ext>
            </a:extLst>
          </p:cNvPr>
          <p:cNvSpPr>
            <a:spLocks noGrp="1"/>
          </p:cNvSpPr>
          <p:nvPr>
            <p:ph idx="1"/>
          </p:nvPr>
        </p:nvSpPr>
        <p:spPr>
          <a:xfrm>
            <a:off x="1097280" y="1845734"/>
            <a:ext cx="5556738" cy="4023360"/>
          </a:xfrm>
        </p:spPr>
        <p:txBody>
          <a:bodyPr/>
          <a:lstStyle/>
          <a:p>
            <a:pPr>
              <a:buFont typeface="Wingdings" panose="05000000000000000000" pitchFamily="2" charset="2"/>
              <a:buChar char="v"/>
            </a:pPr>
            <a:r>
              <a:rPr lang="en-US" dirty="0"/>
              <a:t>A distribution is said to be </a:t>
            </a:r>
            <a:r>
              <a:rPr lang="en-US" b="1" dirty="0"/>
              <a:t>negatively or left skewed</a:t>
            </a:r>
            <a:r>
              <a:rPr lang="en-US" dirty="0"/>
              <a:t> when the tail on the left side of the distribution is longer than the right side. </a:t>
            </a:r>
          </a:p>
          <a:p>
            <a:pPr>
              <a:buFont typeface="Wingdings" panose="05000000000000000000" pitchFamily="2" charset="2"/>
              <a:buChar char="v"/>
            </a:pPr>
            <a:r>
              <a:rPr lang="en-US" dirty="0"/>
              <a:t>In a negatively skewed distribution, it is common for the mean to be ‘pulled’ toward the left tail of the distribution. </a:t>
            </a:r>
          </a:p>
          <a:p>
            <a:pPr>
              <a:buFont typeface="Wingdings" panose="05000000000000000000" pitchFamily="2" charset="2"/>
              <a:buChar char="v"/>
            </a:pPr>
            <a:r>
              <a:rPr lang="en-US" dirty="0"/>
              <a:t>Although there are exceptions to this rule, generally, most of the values, including the median value, tend to be greater than the mean value.</a:t>
            </a:r>
            <a:br>
              <a:rPr lang="en-US" dirty="0"/>
            </a:br>
            <a:endParaRPr lang="en-US" dirty="0"/>
          </a:p>
        </p:txBody>
      </p:sp>
      <p:pic>
        <p:nvPicPr>
          <p:cNvPr id="4" name="Picture 3">
            <a:extLst>
              <a:ext uri="{FF2B5EF4-FFF2-40B4-BE49-F238E27FC236}">
                <a16:creationId xmlns:a16="http://schemas.microsoft.com/office/drawing/2014/main" xmlns="" id="{5A095DB5-D05B-429C-927E-823BD659209E}"/>
              </a:ext>
            </a:extLst>
          </p:cNvPr>
          <p:cNvPicPr>
            <a:picLocks noChangeAspect="1"/>
          </p:cNvPicPr>
          <p:nvPr/>
        </p:nvPicPr>
        <p:blipFill rotWithShape="1">
          <a:blip r:embed="rId2"/>
          <a:srcRect l="18577" t="42868" r="50000" b="20396"/>
          <a:stretch/>
        </p:blipFill>
        <p:spPr>
          <a:xfrm>
            <a:off x="6789507" y="2250831"/>
            <a:ext cx="4901241" cy="3404381"/>
          </a:xfrm>
          <a:prstGeom prst="rect">
            <a:avLst/>
          </a:prstGeom>
        </p:spPr>
      </p:pic>
    </p:spTree>
    <p:extLst>
      <p:ext uri="{BB962C8B-B14F-4D97-AF65-F5344CB8AC3E}">
        <p14:creationId xmlns:p14="http://schemas.microsoft.com/office/powerpoint/2010/main" xmlns="" val="42050685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DBB2CA-60EC-4255-8692-704565A5919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54B6BB5B-1C60-4146-893E-26E94DED52A9}"/>
              </a:ext>
            </a:extLst>
          </p:cNvPr>
          <p:cNvPicPr>
            <a:picLocks noGrp="1" noChangeAspect="1"/>
          </p:cNvPicPr>
          <p:nvPr>
            <p:ph idx="1"/>
          </p:nvPr>
        </p:nvPicPr>
        <p:blipFill rotWithShape="1">
          <a:blip r:embed="rId2"/>
          <a:srcRect l="19038" t="15652" r="44392" b="41334"/>
          <a:stretch/>
        </p:blipFill>
        <p:spPr>
          <a:xfrm>
            <a:off x="544178" y="2013464"/>
            <a:ext cx="4041890" cy="2672862"/>
          </a:xfrm>
          <a:prstGeom prst="rect">
            <a:avLst/>
          </a:prstGeom>
        </p:spPr>
      </p:pic>
      <p:sp>
        <p:nvSpPr>
          <p:cNvPr id="5" name="Rectangle 4">
            <a:extLst>
              <a:ext uri="{FF2B5EF4-FFF2-40B4-BE49-F238E27FC236}">
                <a16:creationId xmlns:a16="http://schemas.microsoft.com/office/drawing/2014/main" xmlns="" id="{74256272-487F-4E10-860C-87FBA8B397A9}"/>
              </a:ext>
            </a:extLst>
          </p:cNvPr>
          <p:cNvSpPr/>
          <p:nvPr/>
        </p:nvSpPr>
        <p:spPr>
          <a:xfrm>
            <a:off x="4954172" y="2210411"/>
            <a:ext cx="6096000" cy="2308324"/>
          </a:xfrm>
          <a:prstGeom prst="rect">
            <a:avLst/>
          </a:prstGeom>
        </p:spPr>
        <p:txBody>
          <a:bodyPr>
            <a:spAutoFit/>
          </a:bodyPr>
          <a:lstStyle/>
          <a:p>
            <a:pPr marL="285750" indent="-285750">
              <a:buFont typeface="Wingdings" panose="05000000000000000000" pitchFamily="2" charset="2"/>
              <a:buChar char="v"/>
            </a:pPr>
            <a:r>
              <a:rPr lang="en-US" dirty="0">
                <a:solidFill>
                  <a:srgbClr val="333333"/>
                </a:solidFill>
                <a:latin typeface="Arial" panose="020B0604020202020204" pitchFamily="34" charset="0"/>
              </a:rPr>
              <a:t>A distribution is said to be </a:t>
            </a:r>
            <a:r>
              <a:rPr lang="en-US" b="1" dirty="0">
                <a:solidFill>
                  <a:srgbClr val="333333"/>
                </a:solidFill>
                <a:latin typeface="Arial" panose="020B0604020202020204" pitchFamily="34" charset="0"/>
              </a:rPr>
              <a:t>negatively skewed</a:t>
            </a:r>
            <a:r>
              <a:rPr lang="en-US" dirty="0">
                <a:solidFill>
                  <a:srgbClr val="333333"/>
                </a:solidFill>
                <a:latin typeface="Arial" panose="020B0604020202020204" pitchFamily="34" charset="0"/>
              </a:rPr>
              <a:t> when the tail on the left side of the histogram is longer than the right side. </a:t>
            </a:r>
          </a:p>
          <a:p>
            <a:pPr marL="285750" indent="-285750">
              <a:buFont typeface="Wingdings" panose="05000000000000000000" pitchFamily="2" charset="2"/>
              <a:buChar char="v"/>
            </a:pPr>
            <a:endParaRPr lang="en-US" dirty="0">
              <a:solidFill>
                <a:srgbClr val="333333"/>
              </a:solidFill>
              <a:latin typeface="Arial" panose="020B0604020202020204" pitchFamily="34" charset="0"/>
            </a:endParaRPr>
          </a:p>
          <a:p>
            <a:pPr marL="285750" indent="-285750">
              <a:buFont typeface="Wingdings" panose="05000000000000000000" pitchFamily="2" charset="2"/>
              <a:buChar char="v"/>
            </a:pPr>
            <a:r>
              <a:rPr lang="en-US" dirty="0">
                <a:solidFill>
                  <a:srgbClr val="333333"/>
                </a:solidFill>
                <a:latin typeface="Arial" panose="020B0604020202020204" pitchFamily="34" charset="0"/>
              </a:rPr>
              <a:t>Most of the values tend to cluster toward the right side of the x-axis (i.e. the larger values), with increasingly less values on the left side of the x-axis (i.e. the smaller values).</a:t>
            </a:r>
            <a:endParaRPr lang="en-US" dirty="0"/>
          </a:p>
        </p:txBody>
      </p:sp>
    </p:spTree>
    <p:extLst>
      <p:ext uri="{BB962C8B-B14F-4D97-AF65-F5344CB8AC3E}">
        <p14:creationId xmlns:p14="http://schemas.microsoft.com/office/powerpoint/2010/main" xmlns="" val="22303498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234D06-11FB-4755-ABCF-72AE532E0891}"/>
              </a:ext>
            </a:extLst>
          </p:cNvPr>
          <p:cNvSpPr>
            <a:spLocks noGrp="1"/>
          </p:cNvSpPr>
          <p:nvPr>
            <p:ph type="title"/>
          </p:nvPr>
        </p:nvSpPr>
        <p:spPr/>
        <p:txBody>
          <a:bodyPr>
            <a:normAutofit/>
          </a:bodyPr>
          <a:lstStyle/>
          <a:p>
            <a:r>
              <a:rPr lang="en-US" sz="4400" dirty="0"/>
              <a:t>Identify the shape of following distribution </a:t>
            </a:r>
          </a:p>
        </p:txBody>
      </p:sp>
      <p:pic>
        <p:nvPicPr>
          <p:cNvPr id="4" name="Content Placeholder 3">
            <a:extLst>
              <a:ext uri="{FF2B5EF4-FFF2-40B4-BE49-F238E27FC236}">
                <a16:creationId xmlns:a16="http://schemas.microsoft.com/office/drawing/2014/main" xmlns="" id="{A5E43E4D-F46A-4AC7-B98D-CBFB069F415D}"/>
              </a:ext>
            </a:extLst>
          </p:cNvPr>
          <p:cNvPicPr>
            <a:picLocks noGrp="1" noChangeAspect="1"/>
          </p:cNvPicPr>
          <p:nvPr>
            <p:ph idx="1"/>
          </p:nvPr>
        </p:nvPicPr>
        <p:blipFill rotWithShape="1">
          <a:blip r:embed="rId2"/>
          <a:srcRect l="18645" t="27192" r="44588" b="30493"/>
          <a:stretch/>
        </p:blipFill>
        <p:spPr>
          <a:xfrm>
            <a:off x="3155852" y="2053882"/>
            <a:ext cx="5880296" cy="3804895"/>
          </a:xfrm>
          <a:prstGeom prst="rect">
            <a:avLst/>
          </a:prstGeom>
        </p:spPr>
      </p:pic>
    </p:spTree>
    <p:extLst>
      <p:ext uri="{BB962C8B-B14F-4D97-AF65-F5344CB8AC3E}">
        <p14:creationId xmlns:p14="http://schemas.microsoft.com/office/powerpoint/2010/main" xmlns="" val="2557813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Simple random sampling</a:t>
            </a:r>
            <a:endParaRPr lang="en-US" dirty="0"/>
          </a:p>
        </p:txBody>
      </p:sp>
      <p:sp>
        <p:nvSpPr>
          <p:cNvPr id="3" name="Content Placeholder 2"/>
          <p:cNvSpPr>
            <a:spLocks noGrp="1"/>
          </p:cNvSpPr>
          <p:nvPr>
            <p:ph idx="1"/>
          </p:nvPr>
        </p:nvSpPr>
        <p:spPr/>
        <p:txBody>
          <a:bodyPr/>
          <a:lstStyle/>
          <a:p>
            <a:r>
              <a:rPr lang="en-US" dirty="0" smtClean="0"/>
              <a:t>One of the best probability sampling techniques that helps in saving time and resources, is the </a:t>
            </a:r>
            <a:r>
              <a:rPr lang="en-US" dirty="0" smtClean="0">
                <a:hlinkClick r:id="rId2"/>
              </a:rPr>
              <a:t>Simple Random Sampling</a:t>
            </a:r>
            <a:r>
              <a:rPr lang="en-US" dirty="0" smtClean="0"/>
              <a:t> method. </a:t>
            </a:r>
          </a:p>
          <a:p>
            <a:r>
              <a:rPr lang="en-US" dirty="0" smtClean="0"/>
              <a:t>It is a reliable method of obtaining information where every single member of a population is chosen randomly, merely by chance.</a:t>
            </a:r>
          </a:p>
          <a:p>
            <a:r>
              <a:rPr lang="en-US" dirty="0" smtClean="0"/>
              <a:t> Each individual has the same probability of being chosen to be a part of a sample.</a:t>
            </a:r>
          </a:p>
          <a:p>
            <a:r>
              <a:rPr lang="en-US" dirty="0" smtClean="0"/>
              <a:t/>
            </a:r>
            <a:br>
              <a:rPr lang="en-US" dirty="0" smtClean="0"/>
            </a:br>
            <a:r>
              <a:rPr lang="en-US" dirty="0" smtClean="0"/>
              <a:t>For example, in an organization of 500 employees, if the HR team decides on conducting team building activities, it is highly likely that they would prefer picking chits out of a bowl. In this case, each of the 500 employees has an equal opportunity of being selected.</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Cluster sampling</a:t>
            </a:r>
            <a:endParaRPr lang="en-US" dirty="0"/>
          </a:p>
        </p:txBody>
      </p:sp>
      <p:sp>
        <p:nvSpPr>
          <p:cNvPr id="3" name="Content Placeholder 2"/>
          <p:cNvSpPr>
            <a:spLocks noGrp="1"/>
          </p:cNvSpPr>
          <p:nvPr>
            <p:ph idx="1"/>
          </p:nvPr>
        </p:nvSpPr>
        <p:spPr/>
        <p:txBody>
          <a:bodyPr/>
          <a:lstStyle/>
          <a:p>
            <a:r>
              <a:rPr lang="en-US" dirty="0" smtClean="0"/>
              <a:t> </a:t>
            </a:r>
            <a:r>
              <a:rPr lang="en-US" dirty="0" smtClean="0">
                <a:hlinkClick r:id="rId2"/>
              </a:rPr>
              <a:t>Cluster sampling</a:t>
            </a:r>
            <a:r>
              <a:rPr lang="en-US" dirty="0" smtClean="0"/>
              <a:t> is a method where the researchers divide the entire population into sections or clusters that represent a population. </a:t>
            </a:r>
          </a:p>
          <a:p>
            <a:r>
              <a:rPr lang="en-US" dirty="0" smtClean="0"/>
              <a:t>Clusters are identified and included in a sample based on demographic parameters like age, sex, location, etc. </a:t>
            </a:r>
          </a:p>
          <a:p>
            <a:r>
              <a:rPr lang="en-US" dirty="0" smtClean="0"/>
              <a:t>This makes it very simple for a survey creator to derive effective inference from the feedback.</a:t>
            </a:r>
            <a:br>
              <a:rPr lang="en-US" dirty="0" smtClean="0"/>
            </a:br>
            <a:r>
              <a:rPr lang="en-US" dirty="0" smtClean="0"/>
              <a:t>For example, if the United States government wishes to evaluate the number of immigrants living in the Mainland US, they can divide it into clusters based on states such as California, Texas, Florida, Massachusetts, Colorado, Hawaii, etc. This way of conducting a survey will be more effective as the results will be organized into states and provide insightful immigration data.</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Systematic sampling</a:t>
            </a:r>
            <a:endParaRPr lang="en-US" dirty="0"/>
          </a:p>
        </p:txBody>
      </p:sp>
      <p:sp>
        <p:nvSpPr>
          <p:cNvPr id="3" name="Content Placeholder 2"/>
          <p:cNvSpPr>
            <a:spLocks noGrp="1"/>
          </p:cNvSpPr>
          <p:nvPr>
            <p:ph idx="1"/>
          </p:nvPr>
        </p:nvSpPr>
        <p:spPr/>
        <p:txBody>
          <a:bodyPr/>
          <a:lstStyle/>
          <a:p>
            <a:r>
              <a:rPr lang="en-US" dirty="0" smtClean="0"/>
              <a:t>Researchers use the </a:t>
            </a:r>
            <a:r>
              <a:rPr lang="en-US" dirty="0" smtClean="0">
                <a:hlinkClick r:id="rId2"/>
              </a:rPr>
              <a:t>systematic sampling method</a:t>
            </a:r>
            <a:r>
              <a:rPr lang="en-US" dirty="0" smtClean="0"/>
              <a:t> to choose the sample members of a population at regular intervals. </a:t>
            </a:r>
          </a:p>
          <a:p>
            <a:r>
              <a:rPr lang="en-US" dirty="0" smtClean="0"/>
              <a:t>It requires the selection of a starting point for the sample and sample size that can be repeated at regular intervals. This type of sampling method has a predefined range, and hence this sampling technique is the least time-consuming.</a:t>
            </a:r>
          </a:p>
          <a:p>
            <a:pPr>
              <a:buNone/>
            </a:pPr>
            <a:r>
              <a:rPr lang="en-US" dirty="0" smtClean="0"/>
              <a:t/>
            </a:r>
            <a:br>
              <a:rPr lang="en-US" dirty="0" smtClean="0"/>
            </a:br>
            <a:r>
              <a:rPr lang="en-US" dirty="0" smtClean="0"/>
              <a:t>For example, a researcher intends to collect a systematic sample of 500 people in a population of 5000. He/she numbers each element of the population from 1-5000 and will choose every 10th individual to be a part of the sample (Total population/ Sample Size = 5000/500 = 10).</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572CB-0EFA-4528-A110-95036DCFC858}"/>
              </a:ext>
            </a:extLst>
          </p:cNvPr>
          <p:cNvSpPr>
            <a:spLocks noGrp="1"/>
          </p:cNvSpPr>
          <p:nvPr>
            <p:ph type="title"/>
          </p:nvPr>
        </p:nvSpPr>
        <p:spPr>
          <a:xfrm>
            <a:off x="1097280" y="821175"/>
            <a:ext cx="10058400" cy="1450757"/>
          </a:xfrm>
        </p:spPr>
        <p:txBody>
          <a:bodyPr>
            <a:normAutofit fontScale="90000"/>
          </a:bodyPr>
          <a:lstStyle/>
          <a:p>
            <a:r>
              <a:rPr lang="en-US" b="1" dirty="0"/>
              <a:t>Data Science Components</a:t>
            </a:r>
            <a:br>
              <a:rPr lang="en-US" b="1" dirty="0"/>
            </a:br>
            <a:r>
              <a:rPr lang="en-US" dirty="0"/>
              <a:t/>
            </a:r>
            <a:br>
              <a:rPr lang="en-US" dirty="0"/>
            </a:br>
            <a:endParaRPr lang="en-US" dirty="0"/>
          </a:p>
        </p:txBody>
      </p:sp>
      <p:pic>
        <p:nvPicPr>
          <p:cNvPr id="4" name="Content Placeholder 3">
            <a:extLst>
              <a:ext uri="{FF2B5EF4-FFF2-40B4-BE49-F238E27FC236}">
                <a16:creationId xmlns:a16="http://schemas.microsoft.com/office/drawing/2014/main" xmlns="" id="{34E29E42-7DD7-42C8-8EC8-442A93E475F3}"/>
              </a:ext>
            </a:extLst>
          </p:cNvPr>
          <p:cNvPicPr>
            <a:picLocks noGrp="1" noChangeAspect="1"/>
          </p:cNvPicPr>
          <p:nvPr>
            <p:ph idx="1"/>
          </p:nvPr>
        </p:nvPicPr>
        <p:blipFill rotWithShape="1">
          <a:blip r:embed="rId2"/>
          <a:srcRect l="12157" t="19149" r="35543" b="21401"/>
          <a:stretch/>
        </p:blipFill>
        <p:spPr>
          <a:xfrm>
            <a:off x="1772529" y="1928109"/>
            <a:ext cx="8088923" cy="4108716"/>
          </a:xfrm>
          <a:prstGeom prst="rect">
            <a:avLst/>
          </a:prstGeom>
        </p:spPr>
      </p:pic>
    </p:spTree>
    <p:extLst>
      <p:ext uri="{BB962C8B-B14F-4D97-AF65-F5344CB8AC3E}">
        <p14:creationId xmlns:p14="http://schemas.microsoft.com/office/powerpoint/2010/main" xmlns="" val="34231224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Stratified random sampling</a:t>
            </a:r>
            <a:endParaRPr lang="en-US" dirty="0"/>
          </a:p>
        </p:txBody>
      </p:sp>
      <p:sp>
        <p:nvSpPr>
          <p:cNvPr id="3" name="Content Placeholder 2"/>
          <p:cNvSpPr>
            <a:spLocks noGrp="1"/>
          </p:cNvSpPr>
          <p:nvPr>
            <p:ph idx="1"/>
          </p:nvPr>
        </p:nvSpPr>
        <p:spPr/>
        <p:txBody>
          <a:bodyPr/>
          <a:lstStyle/>
          <a:p>
            <a:r>
              <a:rPr lang="en-US" dirty="0" smtClean="0">
                <a:hlinkClick r:id="rId2"/>
              </a:rPr>
              <a:t>Stratified random sampling</a:t>
            </a:r>
            <a:r>
              <a:rPr lang="en-US" dirty="0" smtClean="0"/>
              <a:t> is a method in which the researcher divides the population into smaller groups that don’t overlap but represent the entire population.</a:t>
            </a:r>
          </a:p>
          <a:p>
            <a:r>
              <a:rPr lang="en-US" dirty="0" smtClean="0"/>
              <a:t> While sampling, these groups can be organized and then draw a sample from each group separately.</a:t>
            </a:r>
            <a:br>
              <a:rPr lang="en-US" dirty="0" smtClean="0"/>
            </a:br>
            <a:r>
              <a:rPr lang="en-US" dirty="0" smtClean="0"/>
              <a:t>For example, a researcher looking to analyze the characteristics of people belonging to different annual income divisions will create strata (groups) according to the annual family income. </a:t>
            </a:r>
            <a:r>
              <a:rPr lang="en-US" dirty="0" err="1" smtClean="0"/>
              <a:t>Eg</a:t>
            </a:r>
            <a:r>
              <a:rPr lang="en-US" dirty="0" smtClean="0"/>
              <a:t> – less than $20,000, $21,000 – $30,000, $31,000 to $40,000, $41,000 to $50,000, etc. </a:t>
            </a:r>
          </a:p>
          <a:p>
            <a:r>
              <a:rPr lang="en-US" dirty="0" smtClean="0"/>
              <a:t>By doing this, the researcher concludes the characteristics of people belonging to different income groups. Marketers can analyze which income groups to target and which ones to eliminate to create a roadmap that would bear fruitful results.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Uses of probability sampling</a:t>
            </a:r>
            <a:r>
              <a:rPr lang="en-US" dirty="0" smtClean="0"/>
              <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p:txBody>
          <a:bodyPr>
            <a:normAutofit/>
          </a:bodyPr>
          <a:lstStyle/>
          <a:p>
            <a:pPr>
              <a:buFont typeface="Arial" pitchFamily="34" charset="0"/>
              <a:buChar char="•"/>
            </a:pPr>
            <a:r>
              <a:rPr lang="en-US" sz="2400" b="1" dirty="0" smtClean="0"/>
              <a:t>Reduce Sample Bias</a:t>
            </a:r>
          </a:p>
          <a:p>
            <a:pPr>
              <a:buFont typeface="Arial" pitchFamily="34" charset="0"/>
              <a:buChar char="•"/>
            </a:pPr>
            <a:r>
              <a:rPr lang="en-US" sz="2400" b="1" dirty="0" smtClean="0"/>
              <a:t>Diverse Population</a:t>
            </a:r>
          </a:p>
          <a:p>
            <a:pPr>
              <a:buFont typeface="Arial" pitchFamily="34" charset="0"/>
              <a:buChar char="•"/>
            </a:pPr>
            <a:r>
              <a:rPr lang="en-US" sz="2400" b="1" dirty="0" smtClean="0"/>
              <a:t>Create an Accurate Sample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non-probability sampling with examples</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smtClean="0"/>
              <a:t>is a sampling method that involves a collection of feedback based on a researcher or statistician’s sample selection capabilities and not on a fixed selection process. </a:t>
            </a:r>
          </a:p>
          <a:p>
            <a:r>
              <a:rPr lang="en-US" dirty="0" smtClean="0"/>
              <a:t>In most situations, the output of a survey conducted with a non-probable sample leads to skewed results, which may not represent the desired target population.</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Convenience sampling:</a:t>
            </a:r>
            <a:endParaRPr lang="en-US" dirty="0"/>
          </a:p>
        </p:txBody>
      </p:sp>
      <p:sp>
        <p:nvSpPr>
          <p:cNvPr id="3" name="Content Placeholder 2"/>
          <p:cNvSpPr>
            <a:spLocks noGrp="1"/>
          </p:cNvSpPr>
          <p:nvPr>
            <p:ph idx="1"/>
          </p:nvPr>
        </p:nvSpPr>
        <p:spPr/>
        <p:txBody>
          <a:bodyPr/>
          <a:lstStyle/>
          <a:p>
            <a:r>
              <a:rPr lang="en-US" dirty="0" smtClean="0"/>
              <a:t>This method is dependent on the ease of access to subjects such as surveying customers at a mall or passers-by on a busy street. It is usually termed as </a:t>
            </a:r>
            <a:r>
              <a:rPr lang="en-US" dirty="0" smtClean="0">
                <a:hlinkClick r:id="rId2"/>
              </a:rPr>
              <a:t>convenience sampling</a:t>
            </a:r>
            <a:r>
              <a:rPr lang="en-US" dirty="0" smtClean="0"/>
              <a:t>, because of the researcher’s ease of carrying it out and getting in touch with the subjects. </a:t>
            </a:r>
          </a:p>
          <a:p>
            <a:r>
              <a:rPr lang="en-US" dirty="0" smtClean="0"/>
              <a:t>Researchers have nearly no authority to select the sample elements, and it’s purely done based on proximity and not representativeness. </a:t>
            </a:r>
          </a:p>
          <a:p>
            <a:r>
              <a:rPr lang="en-US" dirty="0" smtClean="0"/>
              <a:t>This non-probability sampling method is used when there are time and cost limitations in collecting feedback. In situations where there are resource limitations such as the initial stages of research, convenience sampling is used.</a:t>
            </a:r>
          </a:p>
          <a:p>
            <a:r>
              <a:rPr lang="en-US" dirty="0" smtClean="0"/>
              <a:t/>
            </a:r>
            <a:br>
              <a:rPr lang="en-US" dirty="0" smtClean="0"/>
            </a:br>
            <a:r>
              <a:rPr lang="en-US" dirty="0" smtClean="0"/>
              <a:t>For example, startups and NGOs usually conduct convenience sampling at a mall to distribute leaflets of upcoming events or promotion of a cause – they do that by standing at the mall entrance and giving out pamphlets randomly.</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Judgmental or purposive sampling</a:t>
            </a:r>
            <a:endParaRPr lang="en-US" dirty="0"/>
          </a:p>
        </p:txBody>
      </p:sp>
      <p:sp>
        <p:nvSpPr>
          <p:cNvPr id="3" name="Content Placeholder 2"/>
          <p:cNvSpPr>
            <a:spLocks noGrp="1"/>
          </p:cNvSpPr>
          <p:nvPr>
            <p:ph idx="1"/>
          </p:nvPr>
        </p:nvSpPr>
        <p:spPr/>
        <p:txBody>
          <a:bodyPr/>
          <a:lstStyle/>
          <a:p>
            <a:r>
              <a:rPr lang="en-US" dirty="0" smtClean="0"/>
              <a:t> </a:t>
            </a:r>
            <a:r>
              <a:rPr lang="en-US" dirty="0" err="1" smtClean="0">
                <a:hlinkClick r:id="rId2"/>
              </a:rPr>
              <a:t>Judgemental</a:t>
            </a:r>
            <a:r>
              <a:rPr lang="en-US" dirty="0" smtClean="0">
                <a:hlinkClick r:id="rId2"/>
              </a:rPr>
              <a:t> or purposive samples</a:t>
            </a:r>
            <a:r>
              <a:rPr lang="en-US" dirty="0" smtClean="0"/>
              <a:t> are formed by the discretion of the researcher. Researchers purely consider the purpose of the study, along with the understanding of the target audience. </a:t>
            </a:r>
          </a:p>
          <a:p>
            <a:r>
              <a:rPr lang="en-US" dirty="0" smtClean="0"/>
              <a:t>For instance, when researchers want to understand the thought process of people interested in studying for their master’s degree. The selection criteria will be: “Are you interested in doing your masters in …?” and those who respond with a “No” are excluded from the sample</a:t>
            </a:r>
          </a:p>
          <a:p>
            <a:endParaRPr lang="en-US" dirty="0" smtClean="0"/>
          </a:p>
          <a:p>
            <a:r>
              <a:rPr lang="en-US" b="1" dirty="0" smtClean="0"/>
              <a:t>Snowball sampling: </a:t>
            </a:r>
            <a:r>
              <a:rPr lang="en-US" dirty="0" smtClean="0"/>
              <a:t>is a sampling method that researchers apply when the subjects are difficult to trace.</a:t>
            </a:r>
          </a:p>
          <a:p>
            <a:r>
              <a:rPr lang="en-US" b="1" dirty="0" smtClean="0"/>
              <a:t>Quota sampling: </a:t>
            </a:r>
            <a:r>
              <a:rPr lang="en-US" dirty="0" smtClean="0"/>
              <a:t>the selection of members in this sampling technique happens based on a pre-set standard.</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Normal Distribution </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Normal distribution, also known as the Gaussian distribution, is a </a:t>
            </a:r>
            <a:r>
              <a:rPr lang="en-US" u="sng" dirty="0" smtClean="0">
                <a:hlinkClick r:id="rId2"/>
              </a:rPr>
              <a:t>probability distribution</a:t>
            </a:r>
            <a:r>
              <a:rPr lang="en-US" dirty="0" smtClean="0"/>
              <a:t> that is symmetric about the mean, showing that data near the mean are more frequent in occurrence than data far from the mean. In graph form, normal distribution will appear as a </a:t>
            </a:r>
            <a:r>
              <a:rPr lang="en-US" u="sng" dirty="0" smtClean="0">
                <a:hlinkClick r:id="rId3"/>
              </a:rPr>
              <a:t>bell curve</a:t>
            </a:r>
            <a:r>
              <a:rPr lang="en-US" dirty="0" smtClean="0"/>
              <a:t>.</a:t>
            </a:r>
          </a:p>
          <a:p>
            <a:endParaRPr lang="en-US" dirty="0" smtClean="0"/>
          </a:p>
          <a:p>
            <a:r>
              <a:rPr lang="en-US" cap="all" dirty="0" smtClean="0"/>
              <a:t>KEY TAKEAWAYS</a:t>
            </a:r>
          </a:p>
          <a:p>
            <a:r>
              <a:rPr lang="en-US" dirty="0" smtClean="0"/>
              <a:t>A normal distribution is the proper term for a probability bell curve.</a:t>
            </a:r>
          </a:p>
          <a:p>
            <a:r>
              <a:rPr lang="en-US" dirty="0" smtClean="0"/>
              <a:t>In a normal distribution the mean is zero and the standard deviation is 1. It has zero skew and a kurtosis of 3.</a:t>
            </a:r>
          </a:p>
          <a:p>
            <a:r>
              <a:rPr lang="en-US" dirty="0" smtClean="0"/>
              <a:t>Normal distributions are symmetrical, but not all symmetrical distributions are normal.</a:t>
            </a:r>
          </a:p>
          <a:p>
            <a:r>
              <a:rPr lang="en-US" dirty="0" smtClean="0"/>
              <a:t>In reality, most pricing distributions are not perfectly normal.</a:t>
            </a:r>
          </a:p>
          <a:p>
            <a:pPr fontAlgn="base"/>
            <a:endParaRPr lang="en-US" dirty="0" smtClean="0"/>
          </a:p>
          <a:p>
            <a:r>
              <a:rPr lang="en-US" dirty="0" smtClean="0"/>
              <a:t/>
            </a:r>
            <a:br>
              <a:rPr lang="en-US" dirty="0" smtClean="0"/>
            </a:b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 </a:t>
            </a:r>
            <a:endParaRPr lang="en-US" dirty="0"/>
          </a:p>
        </p:txBody>
      </p:sp>
      <p:sp>
        <p:nvSpPr>
          <p:cNvPr id="3" name="Content Placeholder 2"/>
          <p:cNvSpPr>
            <a:spLocks noGrp="1"/>
          </p:cNvSpPr>
          <p:nvPr>
            <p:ph idx="1"/>
          </p:nvPr>
        </p:nvSpPr>
        <p:spPr/>
        <p:txBody>
          <a:bodyPr/>
          <a:lstStyle/>
          <a:p>
            <a:r>
              <a:rPr lang="en-US" dirty="0" smtClean="0"/>
              <a:t>The standard normal distribution has two parameters: the mean and the </a:t>
            </a:r>
            <a:r>
              <a:rPr lang="en-US" u="sng" dirty="0" smtClean="0">
                <a:hlinkClick r:id="rId2"/>
              </a:rPr>
              <a:t>standard deviation</a:t>
            </a:r>
            <a:r>
              <a:rPr lang="en-US" dirty="0" smtClean="0"/>
              <a:t>. For a normal distribution, 68% of the observations are within +/- one standard deviation of the mean, 95% are within +/- two standard deviations, and 99.7% are within +- three standard deviations.</a:t>
            </a:r>
          </a:p>
          <a:p>
            <a:pPr>
              <a:buNone/>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C1BCA-4E2D-4AE5-B61F-EEB57AB02249}"/>
              </a:ext>
            </a:extLst>
          </p:cNvPr>
          <p:cNvSpPr>
            <a:spLocks noGrp="1"/>
          </p:cNvSpPr>
          <p:nvPr>
            <p:ph type="title"/>
          </p:nvPr>
        </p:nvSpPr>
        <p:spPr/>
        <p:txBody>
          <a:bodyPr/>
          <a:lstStyle/>
          <a:p>
            <a:r>
              <a:rPr lang="en-US" dirty="0"/>
              <a:t>Measures of dispersion </a:t>
            </a:r>
          </a:p>
        </p:txBody>
      </p:sp>
      <p:sp>
        <p:nvSpPr>
          <p:cNvPr id="3" name="Content Placeholder 2">
            <a:extLst>
              <a:ext uri="{FF2B5EF4-FFF2-40B4-BE49-F238E27FC236}">
                <a16:creationId xmlns:a16="http://schemas.microsoft.com/office/drawing/2014/main" xmlns="" id="{29B59736-CE18-4533-B8D2-E4FC66E1E1F7}"/>
              </a:ext>
            </a:extLst>
          </p:cNvPr>
          <p:cNvSpPr>
            <a:spLocks noGrp="1"/>
          </p:cNvSpPr>
          <p:nvPr>
            <p:ph idx="1"/>
          </p:nvPr>
        </p:nvSpPr>
        <p:spPr/>
        <p:txBody>
          <a:bodyPr>
            <a:normAutofit fontScale="85000" lnSpcReduction="20000"/>
          </a:bodyPr>
          <a:lstStyle/>
          <a:p>
            <a:r>
              <a:rPr lang="en-US" dirty="0"/>
              <a:t>Suppose two machines produce nails which are on average 10 inches long. A sample of 11 nails is selected from each machine.</a:t>
            </a:r>
          </a:p>
          <a:p>
            <a:pPr>
              <a:buFont typeface="Wingdings" panose="05000000000000000000" pitchFamily="2" charset="2"/>
              <a:buChar char="v"/>
            </a:pPr>
            <a:r>
              <a:rPr lang="en-US" dirty="0"/>
              <a:t>Machine A: 6, 8, 8, 10, 10, 10, 10, 10, 12, 12, 14</a:t>
            </a:r>
          </a:p>
          <a:p>
            <a:pPr>
              <a:buFont typeface="Wingdings" panose="05000000000000000000" pitchFamily="2" charset="2"/>
              <a:buChar char="v"/>
            </a:pPr>
            <a:r>
              <a:rPr lang="en-US" dirty="0"/>
              <a:t>Machine B: 6, 6, 6, 8, 8, 10, 12, 12, 14, 14, 14</a:t>
            </a:r>
          </a:p>
          <a:p>
            <a:endParaRPr lang="en-US" dirty="0"/>
          </a:p>
          <a:p>
            <a:r>
              <a:rPr lang="en-US" dirty="0"/>
              <a:t>To verify, let's compute the mean:</a:t>
            </a:r>
          </a:p>
          <a:p>
            <a:pPr>
              <a:buFont typeface="Wingdings" panose="05000000000000000000" pitchFamily="2" charset="2"/>
              <a:buChar char="v"/>
            </a:pPr>
            <a:r>
              <a:rPr lang="en-US" dirty="0"/>
              <a:t>mean for machine A: 110 / 11 = 10</a:t>
            </a:r>
          </a:p>
          <a:p>
            <a:pPr>
              <a:buFont typeface="Wingdings" panose="05000000000000000000" pitchFamily="2" charset="2"/>
              <a:buChar char="v"/>
            </a:pPr>
            <a:r>
              <a:rPr lang="en-US" dirty="0"/>
              <a:t>mean for machine B: 110 / 11 = 10</a:t>
            </a:r>
          </a:p>
          <a:p>
            <a:endParaRPr lang="en-US" dirty="0"/>
          </a:p>
          <a:p>
            <a:r>
              <a:rPr lang="en-US" dirty="0"/>
              <a:t>In both cases, the mean is 10, indeed. However, the first machine seems to be the better one, since most nails are close to 10 inches. Therefore:</a:t>
            </a:r>
          </a:p>
          <a:p>
            <a:r>
              <a:rPr lang="en-US" dirty="0"/>
              <a:t>We must find additional numbers indicating the 'spread' of the data.</a:t>
            </a:r>
          </a:p>
          <a:p>
            <a:endParaRPr lang="en-US" dirty="0"/>
          </a:p>
        </p:txBody>
      </p:sp>
    </p:spTree>
    <p:extLst>
      <p:ext uri="{BB962C8B-B14F-4D97-AF65-F5344CB8AC3E}">
        <p14:creationId xmlns:p14="http://schemas.microsoft.com/office/powerpoint/2010/main" xmlns="" val="1021627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6DD808-2829-440A-9F81-F1FA044961A6}"/>
              </a:ext>
            </a:extLst>
          </p:cNvPr>
          <p:cNvSpPr>
            <a:spLocks noGrp="1"/>
          </p:cNvSpPr>
          <p:nvPr>
            <p:ph type="title"/>
          </p:nvPr>
        </p:nvSpPr>
        <p:spPr/>
        <p:txBody>
          <a:bodyPr/>
          <a:lstStyle/>
          <a:p>
            <a:r>
              <a:rPr lang="en-US" b="1" dirty="0"/>
              <a:t>The Range</a:t>
            </a:r>
            <a:br>
              <a:rPr lang="en-US" b="1" dirty="0"/>
            </a:br>
            <a:endParaRPr lang="en-US" dirty="0"/>
          </a:p>
        </p:txBody>
      </p:sp>
      <p:sp>
        <p:nvSpPr>
          <p:cNvPr id="3" name="Content Placeholder 2">
            <a:extLst>
              <a:ext uri="{FF2B5EF4-FFF2-40B4-BE49-F238E27FC236}">
                <a16:creationId xmlns:a16="http://schemas.microsoft.com/office/drawing/2014/main" xmlns="" id="{DC4B025F-3F4C-4CAF-A981-331E38744702}"/>
              </a:ext>
            </a:extLst>
          </p:cNvPr>
          <p:cNvSpPr>
            <a:spLocks noGrp="1"/>
          </p:cNvSpPr>
          <p:nvPr>
            <p:ph idx="1"/>
          </p:nvPr>
        </p:nvSpPr>
        <p:spPr/>
        <p:txBody>
          <a:bodyPr/>
          <a:lstStyle/>
          <a:p>
            <a:pPr>
              <a:buFont typeface="Wingdings" panose="05000000000000000000" pitchFamily="2" charset="2"/>
              <a:buChar char="v"/>
            </a:pPr>
            <a:r>
              <a:rPr lang="en-US" dirty="0"/>
              <a:t>The easiest measure of the data spread is the range. </a:t>
            </a:r>
          </a:p>
          <a:p>
            <a:pPr>
              <a:buFont typeface="Wingdings" panose="05000000000000000000" pitchFamily="2" charset="2"/>
              <a:buChar char="v"/>
            </a:pPr>
            <a:r>
              <a:rPr lang="en-US" dirty="0"/>
              <a:t>It is simply the highest data value minus the lowest data value (we have seen the range before). In the above example, the range is the same for both data, namely 14 - 6 = 8. </a:t>
            </a:r>
          </a:p>
          <a:p>
            <a:pPr>
              <a:buFont typeface="Wingdings" panose="05000000000000000000" pitchFamily="2" charset="2"/>
              <a:buChar char="v"/>
            </a:pPr>
            <a:r>
              <a:rPr lang="en-US" dirty="0"/>
              <a:t>The range is, while useful, too crude a measure of variability.</a:t>
            </a:r>
          </a:p>
        </p:txBody>
      </p:sp>
    </p:spTree>
    <p:extLst>
      <p:ext uri="{BB962C8B-B14F-4D97-AF65-F5344CB8AC3E}">
        <p14:creationId xmlns:p14="http://schemas.microsoft.com/office/powerpoint/2010/main" xmlns="" val="2255218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883DBB-C322-4461-803C-AEF8B6BDCC4C}"/>
              </a:ext>
            </a:extLst>
          </p:cNvPr>
          <p:cNvSpPr>
            <a:spLocks noGrp="1"/>
          </p:cNvSpPr>
          <p:nvPr>
            <p:ph type="title"/>
          </p:nvPr>
        </p:nvSpPr>
        <p:spPr>
          <a:xfrm>
            <a:off x="1097280" y="286603"/>
            <a:ext cx="10058400" cy="1450757"/>
          </a:xfrm>
        </p:spPr>
        <p:txBody>
          <a:bodyPr/>
          <a:lstStyle/>
          <a:p>
            <a:r>
              <a:rPr lang="en-US" b="1" dirty="0"/>
              <a:t>The Variance</a:t>
            </a:r>
            <a:br>
              <a:rPr lang="en-US" b="1" dirty="0"/>
            </a:br>
            <a:endParaRPr lang="en-US" dirty="0"/>
          </a:p>
        </p:txBody>
      </p:sp>
      <p:sp>
        <p:nvSpPr>
          <p:cNvPr id="3" name="Content Placeholder 2">
            <a:extLst>
              <a:ext uri="{FF2B5EF4-FFF2-40B4-BE49-F238E27FC236}">
                <a16:creationId xmlns:a16="http://schemas.microsoft.com/office/drawing/2014/main" xmlns="" id="{C7C1DBC7-F3DA-4FE0-84D4-C045DDECAEBC}"/>
              </a:ext>
            </a:extLst>
          </p:cNvPr>
          <p:cNvSpPr>
            <a:spLocks noGrp="1"/>
          </p:cNvSpPr>
          <p:nvPr>
            <p:ph idx="1"/>
          </p:nvPr>
        </p:nvSpPr>
        <p:spPr>
          <a:xfrm>
            <a:off x="745588" y="1903737"/>
            <a:ext cx="10058400" cy="4023360"/>
          </a:xfrm>
        </p:spPr>
        <p:txBody>
          <a:bodyPr/>
          <a:lstStyle/>
          <a:p>
            <a:r>
              <a:rPr lang="en-US" dirty="0"/>
              <a:t>We want to find out how much the data points are spread around the mean. To do that, we could find the difference between each data point and the mean, and average these differences.</a:t>
            </a:r>
          </a:p>
          <a:p>
            <a:r>
              <a:rPr lang="en-US" dirty="0"/>
              <a:t> However, we want to measure the differences to the mean regardless of the sign (positive or negative difference). </a:t>
            </a:r>
          </a:p>
          <a:p>
            <a:r>
              <a:rPr lang="en-US" dirty="0"/>
              <a:t>Therefore, we could find the absolute value of the difference between each data point and average that.</a:t>
            </a:r>
          </a:p>
          <a:p>
            <a:endParaRPr lang="en-US" dirty="0"/>
          </a:p>
        </p:txBody>
      </p:sp>
      <p:sp>
        <p:nvSpPr>
          <p:cNvPr id="4" name="Rectangle 1">
            <a:extLst>
              <a:ext uri="{FF2B5EF4-FFF2-40B4-BE49-F238E27FC236}">
                <a16:creationId xmlns:a16="http://schemas.microsoft.com/office/drawing/2014/main" xmlns="" id="{3FE2338B-EAFE-414F-91E3-86601D147967}"/>
              </a:ext>
            </a:extLst>
          </p:cNvPr>
          <p:cNvSpPr>
            <a:spLocks noChangeArrowheads="1"/>
          </p:cNvSpPr>
          <p:nvPr/>
        </p:nvSpPr>
        <p:spPr bwMode="auto">
          <a:xfrm>
            <a:off x="1097280" y="4211880"/>
            <a:ext cx="1024128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we will use this formula to compute the data spread, or variance: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panose="020B0604020202020204" pitchFamily="34" charset="0"/>
              </a:rPr>
              <a:t>Variance = add up the squares of (Data points - mean), then divide that sum by n or n-1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344287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F8D2DA-D926-4800-801A-73622A2805AD}"/>
              </a:ext>
            </a:extLst>
          </p:cNvPr>
          <p:cNvSpPr>
            <a:spLocks noGrp="1"/>
          </p:cNvSpPr>
          <p:nvPr>
            <p:ph type="title"/>
          </p:nvPr>
        </p:nvSpPr>
        <p:spPr>
          <a:xfrm>
            <a:off x="1066800" y="0"/>
            <a:ext cx="10058400" cy="1450757"/>
          </a:xfrm>
        </p:spPr>
        <p:txBody>
          <a:bodyPr/>
          <a:lstStyle/>
          <a:p>
            <a:r>
              <a:rPr lang="en-US" b="1" dirty="0"/>
              <a:t>Data Science Process</a:t>
            </a:r>
            <a:br>
              <a:rPr lang="en-US" b="1" dirty="0"/>
            </a:br>
            <a:endParaRPr lang="en-US" dirty="0"/>
          </a:p>
        </p:txBody>
      </p:sp>
      <p:pic>
        <p:nvPicPr>
          <p:cNvPr id="4" name="Content Placeholder 3">
            <a:extLst>
              <a:ext uri="{FF2B5EF4-FFF2-40B4-BE49-F238E27FC236}">
                <a16:creationId xmlns:a16="http://schemas.microsoft.com/office/drawing/2014/main" xmlns="" id="{F0D08E11-CE8B-44FA-9EA6-B33AB9DD897A}"/>
              </a:ext>
            </a:extLst>
          </p:cNvPr>
          <p:cNvPicPr>
            <a:picLocks noGrp="1" noChangeAspect="1"/>
          </p:cNvPicPr>
          <p:nvPr>
            <p:ph idx="1"/>
          </p:nvPr>
        </p:nvPicPr>
        <p:blipFill rotWithShape="1">
          <a:blip r:embed="rId2"/>
          <a:srcRect l="22183" t="18100" r="43606" b="21051"/>
          <a:stretch/>
        </p:blipFill>
        <p:spPr>
          <a:xfrm>
            <a:off x="3418449" y="1772528"/>
            <a:ext cx="4600136" cy="4459459"/>
          </a:xfrm>
          <a:prstGeom prst="rect">
            <a:avLst/>
          </a:prstGeom>
        </p:spPr>
      </p:pic>
    </p:spTree>
    <p:extLst>
      <p:ext uri="{BB962C8B-B14F-4D97-AF65-F5344CB8AC3E}">
        <p14:creationId xmlns:p14="http://schemas.microsoft.com/office/powerpoint/2010/main" xmlns="" val="9719362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2C47E1-3B19-49AE-92EA-6754111FD0BF}"/>
              </a:ext>
            </a:extLst>
          </p:cNvPr>
          <p:cNvSpPr>
            <a:spLocks noGrp="1"/>
          </p:cNvSpPr>
          <p:nvPr>
            <p:ph type="title"/>
          </p:nvPr>
        </p:nvSpPr>
        <p:spPr>
          <a:xfrm>
            <a:off x="1097280" y="988906"/>
            <a:ext cx="10058400" cy="1450757"/>
          </a:xfrm>
        </p:spPr>
        <p:txBody>
          <a:bodyPr>
            <a:normAutofit fontScale="90000"/>
          </a:bodyPr>
          <a:lstStyle/>
          <a:p>
            <a:r>
              <a:rPr lang="en-US" b="1" dirty="0"/>
              <a:t>How to find the variance "by hand":</a:t>
            </a:r>
            <a:br>
              <a:rPr lang="en-US" b="1" dirty="0"/>
            </a:br>
            <a:r>
              <a:rPr lang="en-US" dirty="0"/>
              <a:t/>
            </a:r>
            <a:br>
              <a:rPr lang="en-US" dirty="0"/>
            </a:br>
            <a:endParaRPr lang="en-US" dirty="0"/>
          </a:p>
        </p:txBody>
      </p:sp>
      <p:sp>
        <p:nvSpPr>
          <p:cNvPr id="3" name="Content Placeholder 2">
            <a:extLst>
              <a:ext uri="{FF2B5EF4-FFF2-40B4-BE49-F238E27FC236}">
                <a16:creationId xmlns:a16="http://schemas.microsoft.com/office/drawing/2014/main" xmlns="" id="{C20AB03B-473E-4042-BFC0-099307062018}"/>
              </a:ext>
            </a:extLst>
          </p:cNvPr>
          <p:cNvSpPr>
            <a:spLocks noGrp="1"/>
          </p:cNvSpPr>
          <p:nvPr>
            <p:ph idx="1"/>
          </p:nvPr>
        </p:nvSpPr>
        <p:spPr/>
        <p:txBody>
          <a:bodyPr/>
          <a:lstStyle/>
          <a:p>
            <a:pPr>
              <a:buFont typeface="Wingdings" panose="05000000000000000000" pitchFamily="2" charset="2"/>
              <a:buChar char="v"/>
            </a:pPr>
            <a:r>
              <a:rPr lang="en-US" dirty="0"/>
              <a:t>Make a table of all x values</a:t>
            </a:r>
          </a:p>
          <a:p>
            <a:pPr>
              <a:buFont typeface="Wingdings" panose="05000000000000000000" pitchFamily="2" charset="2"/>
              <a:buChar char="v"/>
            </a:pPr>
            <a:r>
              <a:rPr lang="en-US" dirty="0"/>
              <a:t>Find the mean of the data</a:t>
            </a:r>
          </a:p>
          <a:p>
            <a:pPr>
              <a:buFont typeface="Wingdings" panose="05000000000000000000" pitchFamily="2" charset="2"/>
              <a:buChar char="v"/>
            </a:pPr>
            <a:r>
              <a:rPr lang="en-US" dirty="0"/>
              <a:t>Include a column with the difference to the mean</a:t>
            </a:r>
          </a:p>
          <a:p>
            <a:pPr>
              <a:buFont typeface="Wingdings" panose="05000000000000000000" pitchFamily="2" charset="2"/>
              <a:buChar char="v"/>
            </a:pPr>
            <a:r>
              <a:rPr lang="en-US" dirty="0"/>
              <a:t>Include a column with the square of difference to the mean</a:t>
            </a:r>
          </a:p>
          <a:p>
            <a:pPr>
              <a:buFont typeface="Wingdings" panose="05000000000000000000" pitchFamily="2" charset="2"/>
              <a:buChar char="v"/>
            </a:pPr>
            <a:r>
              <a:rPr lang="en-US" dirty="0"/>
              <a:t>Add the last column and divide the sum by (n - 1).</a:t>
            </a:r>
          </a:p>
          <a:p>
            <a:endParaRPr lang="en-US" dirty="0"/>
          </a:p>
        </p:txBody>
      </p:sp>
    </p:spTree>
    <p:extLst>
      <p:ext uri="{BB962C8B-B14F-4D97-AF65-F5344CB8AC3E}">
        <p14:creationId xmlns:p14="http://schemas.microsoft.com/office/powerpoint/2010/main" xmlns="" val="2238702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3DE5C0-D8C6-491A-80AA-16F89A7F2A2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DFCF2F27-DBCB-4F3F-BA11-0C7A80567DAD}"/>
              </a:ext>
            </a:extLst>
          </p:cNvPr>
          <p:cNvPicPr>
            <a:picLocks noGrp="1" noChangeAspect="1"/>
          </p:cNvPicPr>
          <p:nvPr>
            <p:ph idx="1"/>
          </p:nvPr>
        </p:nvPicPr>
        <p:blipFill rotWithShape="1">
          <a:blip r:embed="rId2"/>
          <a:srcRect l="2915" t="9358" r="43213" b="43782"/>
          <a:stretch/>
        </p:blipFill>
        <p:spPr>
          <a:xfrm>
            <a:off x="1097280" y="1948786"/>
            <a:ext cx="9875520" cy="3701344"/>
          </a:xfrm>
          <a:prstGeom prst="rect">
            <a:avLst/>
          </a:prstGeom>
        </p:spPr>
      </p:pic>
    </p:spTree>
    <p:extLst>
      <p:ext uri="{BB962C8B-B14F-4D97-AF65-F5344CB8AC3E}">
        <p14:creationId xmlns:p14="http://schemas.microsoft.com/office/powerpoint/2010/main" xmlns="" val="3649411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BC423E-F88A-4BEA-9DE5-BC43789BDCE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BD362BAF-6419-4666-A7A3-A8919451AAE1}"/>
              </a:ext>
            </a:extLst>
          </p:cNvPr>
          <p:cNvPicPr>
            <a:picLocks noGrp="1" noChangeAspect="1"/>
          </p:cNvPicPr>
          <p:nvPr>
            <p:ph idx="1"/>
          </p:nvPr>
        </p:nvPicPr>
        <p:blipFill rotWithShape="1">
          <a:blip r:embed="rId2"/>
          <a:srcRect l="3701" t="29291" r="44195" b="23150"/>
          <a:stretch/>
        </p:blipFill>
        <p:spPr>
          <a:xfrm>
            <a:off x="1209820" y="2096085"/>
            <a:ext cx="9664505" cy="3718117"/>
          </a:xfrm>
          <a:prstGeom prst="rect">
            <a:avLst/>
          </a:prstGeom>
        </p:spPr>
      </p:pic>
    </p:spTree>
    <p:extLst>
      <p:ext uri="{BB962C8B-B14F-4D97-AF65-F5344CB8AC3E}">
        <p14:creationId xmlns:p14="http://schemas.microsoft.com/office/powerpoint/2010/main" xmlns="" val="3336566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7FEFC-1C8E-421B-B663-AC7A893AE19B}"/>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xmlns="" id="{64FF1CA9-1B20-46E1-9908-4AC6F2109DCE}"/>
              </a:ext>
            </a:extLst>
          </p:cNvPr>
          <p:cNvSpPr>
            <a:spLocks noGrp="1"/>
          </p:cNvSpPr>
          <p:nvPr>
            <p:ph idx="1"/>
          </p:nvPr>
        </p:nvSpPr>
        <p:spPr/>
        <p:txBody>
          <a:bodyPr/>
          <a:lstStyle/>
          <a:p>
            <a:r>
              <a:rPr lang="en-US" dirty="0"/>
              <a:t>variance - or spread around the mean, for machine A is 4.8 while machine B has a variance (spread) of 11.2.</a:t>
            </a:r>
          </a:p>
          <a:p>
            <a:r>
              <a:rPr lang="en-US" dirty="0"/>
              <a:t> That means that machine A seems to produce nails that, as a rule, produces nails that stick pretty close to the average nail length. </a:t>
            </a:r>
          </a:p>
          <a:p>
            <a:r>
              <a:rPr lang="en-US" dirty="0"/>
              <a:t>Machine B, on the other hand, produces nails with more variability that machine A. </a:t>
            </a:r>
          </a:p>
          <a:p>
            <a:r>
              <a:rPr lang="en-US" dirty="0"/>
              <a:t>Therefore, Machine A would be much preferred over machine B.</a:t>
            </a:r>
          </a:p>
        </p:txBody>
      </p:sp>
    </p:spTree>
    <p:extLst>
      <p:ext uri="{BB962C8B-B14F-4D97-AF65-F5344CB8AC3E}">
        <p14:creationId xmlns:p14="http://schemas.microsoft.com/office/powerpoint/2010/main" xmlns="" val="327793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B5F7AB-EAAA-48F2-A440-043E1EFBC05C}"/>
              </a:ext>
            </a:extLst>
          </p:cNvPr>
          <p:cNvSpPr>
            <a:spLocks noGrp="1"/>
          </p:cNvSpPr>
          <p:nvPr>
            <p:ph type="title"/>
          </p:nvPr>
        </p:nvSpPr>
        <p:spPr/>
        <p:txBody>
          <a:bodyPr/>
          <a:lstStyle/>
          <a:p>
            <a:r>
              <a:rPr lang="en-US" b="1" dirty="0"/>
              <a:t>The Standard Deviation</a:t>
            </a:r>
            <a:br>
              <a:rPr lang="en-US" b="1" dirty="0"/>
            </a:br>
            <a:endParaRPr lang="en-US" dirty="0"/>
          </a:p>
        </p:txBody>
      </p:sp>
      <p:sp>
        <p:nvSpPr>
          <p:cNvPr id="3" name="Content Placeholder 2">
            <a:extLst>
              <a:ext uri="{FF2B5EF4-FFF2-40B4-BE49-F238E27FC236}">
                <a16:creationId xmlns:a16="http://schemas.microsoft.com/office/drawing/2014/main" xmlns="" id="{C80B2056-A723-457F-A225-02465E164B34}"/>
              </a:ext>
            </a:extLst>
          </p:cNvPr>
          <p:cNvSpPr>
            <a:spLocks noGrp="1"/>
          </p:cNvSpPr>
          <p:nvPr>
            <p:ph idx="1"/>
          </p:nvPr>
        </p:nvSpPr>
        <p:spPr/>
        <p:txBody>
          <a:bodyPr/>
          <a:lstStyle/>
          <a:p>
            <a:r>
              <a:rPr lang="en-US" dirty="0"/>
              <a:t>The standard deviation is the square root of the variance.</a:t>
            </a:r>
          </a:p>
          <a:p>
            <a:r>
              <a:rPr lang="en-US" dirty="0"/>
              <a:t>Consider the sample data 6, 7, 5, 3, 4. Compute the standard deviation for that data.</a:t>
            </a:r>
          </a:p>
          <a:p>
            <a:endParaRPr lang="en-US" dirty="0"/>
          </a:p>
          <a:p>
            <a:endParaRPr lang="en-US" dirty="0"/>
          </a:p>
          <a:p>
            <a:endParaRPr lang="en-US" dirty="0"/>
          </a:p>
        </p:txBody>
      </p:sp>
      <p:sp>
        <p:nvSpPr>
          <p:cNvPr id="5" name="AutoShape 2" descr="http://pirate.shu.edu/~wachsmut/Teaching/MATH1101/Descriptives/images/variability009.gif">
            <a:extLst>
              <a:ext uri="{FF2B5EF4-FFF2-40B4-BE49-F238E27FC236}">
                <a16:creationId xmlns:a16="http://schemas.microsoft.com/office/drawing/2014/main" xmlns="" id="{72298764-1EF7-4F4A-BC94-E09F9A298CC1}"/>
              </a:ext>
            </a:extLst>
          </p:cNvPr>
          <p:cNvSpPr>
            <a:spLocks noChangeAspect="1" noChangeArrowheads="1"/>
          </p:cNvSpPr>
          <p:nvPr/>
        </p:nvSpPr>
        <p:spPr bwMode="auto">
          <a:xfrm>
            <a:off x="2174875" y="-136525"/>
            <a:ext cx="1714500" cy="200025"/>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xmlns="" id="{0CB1832B-584E-46B9-BE3E-40B93AE7A7A2}"/>
              </a:ext>
            </a:extLst>
          </p:cNvPr>
          <p:cNvPicPr>
            <a:picLocks noChangeAspect="1"/>
          </p:cNvPicPr>
          <p:nvPr/>
        </p:nvPicPr>
        <p:blipFill rotWithShape="1">
          <a:blip r:embed="rId2"/>
          <a:srcRect l="4962" t="62981" r="51076" b="23679"/>
          <a:stretch/>
        </p:blipFill>
        <p:spPr>
          <a:xfrm>
            <a:off x="1209479" y="2943014"/>
            <a:ext cx="9465904" cy="1614918"/>
          </a:xfrm>
          <a:prstGeom prst="rect">
            <a:avLst/>
          </a:prstGeom>
        </p:spPr>
      </p:pic>
    </p:spTree>
    <p:extLst>
      <p:ext uri="{BB962C8B-B14F-4D97-AF65-F5344CB8AC3E}">
        <p14:creationId xmlns:p14="http://schemas.microsoft.com/office/powerpoint/2010/main" xmlns="" val="1848799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693EDB-3168-42E3-AB8C-12E9E166D020}"/>
              </a:ext>
            </a:extLst>
          </p:cNvPr>
          <p:cNvSpPr>
            <a:spLocks noGrp="1"/>
          </p:cNvSpPr>
          <p:nvPr>
            <p:ph type="title"/>
          </p:nvPr>
        </p:nvSpPr>
        <p:spPr/>
        <p:txBody>
          <a:bodyPr>
            <a:normAutofit fontScale="90000"/>
          </a:bodyPr>
          <a:lstStyle/>
          <a:p>
            <a:r>
              <a:rPr lang="en-US" dirty="0"/>
              <a:t>Summary of when to use the mean, median and mode</a:t>
            </a:r>
            <a:br>
              <a:rPr lang="en-US" dirty="0"/>
            </a:br>
            <a:endParaRPr lang="en-US" dirty="0"/>
          </a:p>
        </p:txBody>
      </p:sp>
      <p:pic>
        <p:nvPicPr>
          <p:cNvPr id="4" name="Content Placeholder 3">
            <a:extLst>
              <a:ext uri="{FF2B5EF4-FFF2-40B4-BE49-F238E27FC236}">
                <a16:creationId xmlns:a16="http://schemas.microsoft.com/office/drawing/2014/main" xmlns="" id="{54B03E2C-A0E0-4FCB-B51C-79B10B66D04F}"/>
              </a:ext>
            </a:extLst>
          </p:cNvPr>
          <p:cNvPicPr>
            <a:picLocks noGrp="1" noChangeAspect="1"/>
          </p:cNvPicPr>
          <p:nvPr>
            <p:ph idx="1"/>
          </p:nvPr>
        </p:nvPicPr>
        <p:blipFill rotWithShape="1">
          <a:blip r:embed="rId2"/>
          <a:srcRect l="13140" t="48170" r="41048" b="33641"/>
          <a:stretch/>
        </p:blipFill>
        <p:spPr>
          <a:xfrm>
            <a:off x="1280159" y="2419643"/>
            <a:ext cx="10019665" cy="2236763"/>
          </a:xfrm>
          <a:prstGeom prst="rect">
            <a:avLst/>
          </a:prstGeom>
        </p:spPr>
      </p:pic>
    </p:spTree>
    <p:extLst>
      <p:ext uri="{BB962C8B-B14F-4D97-AF65-F5344CB8AC3E}">
        <p14:creationId xmlns:p14="http://schemas.microsoft.com/office/powerpoint/2010/main" xmlns="" val="888343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Skewness</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err="1" smtClean="0"/>
              <a:t>Skewness</a:t>
            </a:r>
            <a:r>
              <a:rPr lang="en-US" dirty="0" smtClean="0"/>
              <a:t>, in statistics, is the degree of asymmetry observed in a probability distribution.</a:t>
            </a:r>
          </a:p>
          <a:p>
            <a:r>
              <a:rPr lang="en-US" dirty="0" smtClean="0"/>
              <a:t>Distributions can exhibit right (positive) </a:t>
            </a:r>
            <a:r>
              <a:rPr lang="en-US" dirty="0" err="1" smtClean="0"/>
              <a:t>skewness</a:t>
            </a:r>
            <a:r>
              <a:rPr lang="en-US" dirty="0" smtClean="0"/>
              <a:t> or left (negative) </a:t>
            </a:r>
            <a:r>
              <a:rPr lang="en-US" dirty="0" err="1" smtClean="0"/>
              <a:t>skewness</a:t>
            </a:r>
            <a:r>
              <a:rPr lang="en-US" dirty="0" smtClean="0"/>
              <a:t> to varying degrees. A normal distribution (bell curve) exhibits zero </a:t>
            </a:r>
            <a:r>
              <a:rPr lang="en-US" dirty="0" err="1" smtClean="0"/>
              <a:t>skewness</a:t>
            </a:r>
            <a:r>
              <a:rPr lang="en-US" dirty="0" smtClean="0"/>
              <a:t>.</a:t>
            </a:r>
          </a:p>
          <a:p>
            <a:r>
              <a:rPr lang="en-US" dirty="0" smtClean="0"/>
              <a:t>The </a:t>
            </a:r>
            <a:r>
              <a:rPr lang="en-US" u="sng" dirty="0" smtClean="0">
                <a:hlinkClick r:id="rId2"/>
              </a:rPr>
              <a:t>mean</a:t>
            </a:r>
            <a:r>
              <a:rPr lang="en-US" dirty="0" smtClean="0"/>
              <a:t> of positively skewed data will be greater than the </a:t>
            </a:r>
            <a:r>
              <a:rPr lang="en-US" u="sng" dirty="0" smtClean="0">
                <a:hlinkClick r:id="rId3"/>
              </a:rPr>
              <a:t>median</a:t>
            </a:r>
            <a:r>
              <a:rPr lang="en-US" dirty="0" smtClean="0"/>
              <a:t>. In a distribution that is negatively skewed, the exact opposite is the case: the mean of negatively skewed data will be less than the median. If the data graphs symmetrically, the distribution has zero </a:t>
            </a:r>
            <a:r>
              <a:rPr lang="en-US" dirty="0" err="1" smtClean="0"/>
              <a:t>skewness</a:t>
            </a:r>
            <a:r>
              <a:rPr lang="en-US" dirty="0" smtClean="0"/>
              <a:t>, regardless of how long or fat the tails are.</a:t>
            </a:r>
            <a:endParaRPr lang="en-US" smtClean="0"/>
          </a:p>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Normal Distribution deviations (1).png"/>
          <p:cNvPicPr>
            <a:picLocks noGrp="1" noChangeAspect="1"/>
          </p:cNvPicPr>
          <p:nvPr>
            <p:ph idx="1"/>
          </p:nvPr>
        </p:nvPicPr>
        <p:blipFill>
          <a:blip r:embed="rId2"/>
          <a:stretch>
            <a:fillRect/>
          </a:stretch>
        </p:blipFill>
        <p:spPr>
          <a:xfrm>
            <a:off x="2442756" y="605540"/>
            <a:ext cx="7759336" cy="576493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rticle--2020--05--20-0032--MTA_20-0032-02_ENG.jpg"/>
          <p:cNvPicPr>
            <a:picLocks noGrp="1" noChangeAspect="1"/>
          </p:cNvPicPr>
          <p:nvPr>
            <p:ph idx="1"/>
          </p:nvPr>
        </p:nvPicPr>
        <p:blipFill>
          <a:blip r:embed="rId2"/>
          <a:stretch>
            <a:fillRect/>
          </a:stretch>
        </p:blipFill>
        <p:spPr>
          <a:xfrm>
            <a:off x="2964186" y="1846263"/>
            <a:ext cx="6323954" cy="4022725"/>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kewed-distr.jpg"/>
          <p:cNvPicPr>
            <a:picLocks noGrp="1" noChangeAspect="1"/>
          </p:cNvPicPr>
          <p:nvPr>
            <p:ph idx="1"/>
          </p:nvPr>
        </p:nvPicPr>
        <p:blipFill>
          <a:blip r:embed="rId2"/>
          <a:stretch>
            <a:fillRect/>
          </a:stretch>
        </p:blipFill>
        <p:spPr>
          <a:xfrm>
            <a:off x="3062923" y="2413289"/>
            <a:ext cx="6126480" cy="2888673"/>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2E28F9-1D4D-47D4-82CC-E0B6E722E2E5}"/>
              </a:ext>
            </a:extLst>
          </p:cNvPr>
          <p:cNvSpPr>
            <a:spLocks noGrp="1"/>
          </p:cNvSpPr>
          <p:nvPr>
            <p:ph type="title"/>
          </p:nvPr>
        </p:nvSpPr>
        <p:spPr/>
        <p:txBody>
          <a:bodyPr/>
          <a:lstStyle/>
          <a:p>
            <a:r>
              <a:rPr lang="en-US" b="1" dirty="0"/>
              <a:t>Data Science Jobs Roles</a:t>
            </a:r>
            <a:br>
              <a:rPr lang="en-US" b="1" dirty="0"/>
            </a:br>
            <a:endParaRPr lang="en-US" dirty="0"/>
          </a:p>
        </p:txBody>
      </p:sp>
      <p:sp>
        <p:nvSpPr>
          <p:cNvPr id="3" name="Content Placeholder 2">
            <a:extLst>
              <a:ext uri="{FF2B5EF4-FFF2-40B4-BE49-F238E27FC236}">
                <a16:creationId xmlns:a16="http://schemas.microsoft.com/office/drawing/2014/main" xmlns="" id="{A22B069A-89EB-4343-A80D-714C8D3D59C5}"/>
              </a:ext>
            </a:extLst>
          </p:cNvPr>
          <p:cNvSpPr>
            <a:spLocks noGrp="1"/>
          </p:cNvSpPr>
          <p:nvPr>
            <p:ph idx="1"/>
          </p:nvPr>
        </p:nvSpPr>
        <p:spPr/>
        <p:txBody>
          <a:bodyPr/>
          <a:lstStyle/>
          <a:p>
            <a:r>
              <a:rPr lang="en-US" dirty="0"/>
              <a:t>Data Scientist: professional who manages enormous amounts of data</a:t>
            </a:r>
          </a:p>
          <a:p>
            <a:r>
              <a:rPr lang="en-US" dirty="0"/>
              <a:t>Data Engineer: He develops, constructs, tests, and maintains architectures like large scale processing system and databases.</a:t>
            </a:r>
          </a:p>
          <a:p>
            <a:r>
              <a:rPr lang="en-US" dirty="0"/>
              <a:t>Data Analyst: responsible for mining vast amounts of data</a:t>
            </a:r>
          </a:p>
          <a:p>
            <a:r>
              <a:rPr lang="en-US" dirty="0"/>
              <a:t>Data Admin: Data admin should ensure that the database is accessible to all relevant users.</a:t>
            </a:r>
          </a:p>
          <a:p>
            <a:endParaRPr lang="en-US" dirty="0"/>
          </a:p>
        </p:txBody>
      </p:sp>
    </p:spTree>
    <p:extLst>
      <p:ext uri="{BB962C8B-B14F-4D97-AF65-F5344CB8AC3E}">
        <p14:creationId xmlns:p14="http://schemas.microsoft.com/office/powerpoint/2010/main" xmlns="" val="21556610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page-64.png"/>
          <p:cNvPicPr>
            <a:picLocks noGrp="1" noChangeAspect="1"/>
          </p:cNvPicPr>
          <p:nvPr>
            <p:ph idx="1"/>
          </p:nvPr>
        </p:nvPicPr>
        <p:blipFill>
          <a:blip r:embed="rId2"/>
          <a:stretch>
            <a:fillRect/>
          </a:stretch>
        </p:blipFill>
        <p:spPr>
          <a:xfrm>
            <a:off x="2749060" y="1846263"/>
            <a:ext cx="6754205" cy="4022725"/>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B4FA00-4823-4E85-A157-B405829813F9}"/>
              </a:ext>
            </a:extLst>
          </p:cNvPr>
          <p:cNvSpPr>
            <a:spLocks noGrp="1"/>
          </p:cNvSpPr>
          <p:nvPr>
            <p:ph type="title"/>
          </p:nvPr>
        </p:nvSpPr>
        <p:spPr/>
        <p:txBody>
          <a:bodyPr/>
          <a:lstStyle/>
          <a:p>
            <a:r>
              <a:rPr lang="en-US" b="1" dirty="0"/>
              <a:t>What is a Correlation</a:t>
            </a:r>
            <a:r>
              <a:rPr lang="en-US" dirty="0"/>
              <a:t> </a:t>
            </a:r>
          </a:p>
        </p:txBody>
      </p:sp>
      <p:sp>
        <p:nvSpPr>
          <p:cNvPr id="3" name="Content Placeholder 2">
            <a:extLst>
              <a:ext uri="{FF2B5EF4-FFF2-40B4-BE49-F238E27FC236}">
                <a16:creationId xmlns:a16="http://schemas.microsoft.com/office/drawing/2014/main" xmlns="" id="{CDA7E91F-230C-454F-8394-E50D392AA11A}"/>
              </a:ext>
            </a:extLst>
          </p:cNvPr>
          <p:cNvSpPr>
            <a:spLocks noGrp="1"/>
          </p:cNvSpPr>
          <p:nvPr>
            <p:ph idx="1"/>
          </p:nvPr>
        </p:nvSpPr>
        <p:spPr/>
        <p:txBody>
          <a:bodyPr/>
          <a:lstStyle/>
          <a:p>
            <a:pPr>
              <a:buFont typeface="Wingdings" panose="05000000000000000000" pitchFamily="2" charset="2"/>
              <a:buChar char="v"/>
            </a:pPr>
            <a:r>
              <a:rPr lang="en-US" dirty="0"/>
              <a:t>A correlation is a statistical measure of the relationship between two variables. </a:t>
            </a:r>
          </a:p>
          <a:p>
            <a:pPr>
              <a:buFont typeface="Wingdings" panose="05000000000000000000" pitchFamily="2" charset="2"/>
              <a:buChar char="v"/>
            </a:pPr>
            <a:r>
              <a:rPr lang="en-US" dirty="0"/>
              <a:t>The measure is best used in variables that demonstrate a linear relationship between each other. </a:t>
            </a:r>
          </a:p>
          <a:p>
            <a:pPr>
              <a:buFont typeface="Wingdings" panose="05000000000000000000" pitchFamily="2" charset="2"/>
              <a:buChar char="v"/>
            </a:pPr>
            <a:r>
              <a:rPr lang="en-US" dirty="0"/>
              <a:t>The correlation coefficient is a value that indicates the strength of the relationship between variables. The coefficient can take any values from -1 to 1. The interpretations of the values are:</a:t>
            </a:r>
          </a:p>
          <a:p>
            <a:pPr lvl="1"/>
            <a:r>
              <a:rPr lang="en-US" b="1" dirty="0"/>
              <a:t>-1: </a:t>
            </a:r>
            <a:r>
              <a:rPr lang="en-US" dirty="0"/>
              <a:t>Perfect negative correlation. The variables tend to move in opposite directions (i.e., when one variable increases, the other variable decreases).</a:t>
            </a:r>
          </a:p>
          <a:p>
            <a:pPr lvl="1"/>
            <a:r>
              <a:rPr lang="en-US" b="1" dirty="0"/>
              <a:t>0:</a:t>
            </a:r>
            <a:r>
              <a:rPr lang="en-US" dirty="0"/>
              <a:t> No correlation. The variables do not have a relationship with each other.</a:t>
            </a:r>
          </a:p>
          <a:p>
            <a:pPr lvl="1"/>
            <a:r>
              <a:rPr lang="en-US" b="1" dirty="0"/>
              <a:t>1:</a:t>
            </a:r>
            <a:r>
              <a:rPr lang="en-US" dirty="0"/>
              <a:t> Perfect positive correlation. The variables tend to move in the same direction (i.e., when one variable increases, the other variable also increases).</a:t>
            </a:r>
          </a:p>
          <a:p>
            <a:endParaRPr lang="en-US" b="1" dirty="0"/>
          </a:p>
        </p:txBody>
      </p:sp>
    </p:spTree>
    <p:extLst>
      <p:ext uri="{BB962C8B-B14F-4D97-AF65-F5344CB8AC3E}">
        <p14:creationId xmlns:p14="http://schemas.microsoft.com/office/powerpoint/2010/main" xmlns="" val="1850459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836E-FA89-4BBF-AADF-D738C4024BB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6744F0D3-66B2-4ACD-8A37-F2C6395F5EBE}"/>
              </a:ext>
            </a:extLst>
          </p:cNvPr>
          <p:cNvPicPr>
            <a:picLocks noGrp="1" noChangeAspect="1"/>
          </p:cNvPicPr>
          <p:nvPr>
            <p:ph idx="1"/>
          </p:nvPr>
        </p:nvPicPr>
        <p:blipFill rotWithShape="1">
          <a:blip r:embed="rId2"/>
          <a:srcRect l="12745" t="26843" r="42427" b="43432"/>
          <a:stretch/>
        </p:blipFill>
        <p:spPr>
          <a:xfrm>
            <a:off x="1097280" y="2011679"/>
            <a:ext cx="10058400" cy="3749843"/>
          </a:xfrm>
          <a:prstGeom prst="rect">
            <a:avLst/>
          </a:prstGeom>
        </p:spPr>
      </p:pic>
    </p:spTree>
    <p:extLst>
      <p:ext uri="{BB962C8B-B14F-4D97-AF65-F5344CB8AC3E}">
        <p14:creationId xmlns:p14="http://schemas.microsoft.com/office/powerpoint/2010/main" xmlns="" val="597754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9154E3-2C0F-4799-9DF2-91BBBD7A8C68}"/>
              </a:ext>
            </a:extLst>
          </p:cNvPr>
          <p:cNvSpPr>
            <a:spLocks noGrp="1"/>
          </p:cNvSpPr>
          <p:nvPr>
            <p:ph type="title"/>
          </p:nvPr>
        </p:nvSpPr>
        <p:spPr>
          <a:xfrm>
            <a:off x="1097280" y="666431"/>
            <a:ext cx="10058400" cy="1450757"/>
          </a:xfrm>
        </p:spPr>
        <p:txBody>
          <a:bodyPr>
            <a:normAutofit fontScale="90000"/>
          </a:bodyPr>
          <a:lstStyle/>
          <a:p>
            <a:r>
              <a:rPr lang="en-US" b="1" dirty="0"/>
              <a:t>How to Find the Correlation?</a:t>
            </a:r>
            <a:br>
              <a:rPr lang="en-US" b="1" dirty="0"/>
            </a:br>
            <a:r>
              <a:rPr lang="en-US" dirty="0"/>
              <a:t/>
            </a:r>
            <a:br>
              <a:rPr lang="en-US" dirty="0"/>
            </a:br>
            <a:endParaRPr lang="en-US" dirty="0"/>
          </a:p>
        </p:txBody>
      </p:sp>
      <p:pic>
        <p:nvPicPr>
          <p:cNvPr id="4" name="Content Placeholder 3">
            <a:extLst>
              <a:ext uri="{FF2B5EF4-FFF2-40B4-BE49-F238E27FC236}">
                <a16:creationId xmlns:a16="http://schemas.microsoft.com/office/drawing/2014/main" xmlns="" id="{000FEEBF-2B1B-4178-B9D8-3EB13BB7930D}"/>
              </a:ext>
            </a:extLst>
          </p:cNvPr>
          <p:cNvPicPr>
            <a:picLocks noGrp="1" noChangeAspect="1"/>
          </p:cNvPicPr>
          <p:nvPr>
            <p:ph idx="1"/>
          </p:nvPr>
        </p:nvPicPr>
        <p:blipFill rotWithShape="1">
          <a:blip r:embed="rId2"/>
          <a:srcRect l="38306" t="39344" r="37707" b="44832"/>
          <a:stretch/>
        </p:blipFill>
        <p:spPr>
          <a:xfrm>
            <a:off x="520504" y="2591080"/>
            <a:ext cx="3911435" cy="1450757"/>
          </a:xfrm>
          <a:prstGeom prst="rect">
            <a:avLst/>
          </a:prstGeom>
        </p:spPr>
      </p:pic>
      <p:sp>
        <p:nvSpPr>
          <p:cNvPr id="5" name="Rectangle 4">
            <a:extLst>
              <a:ext uri="{FF2B5EF4-FFF2-40B4-BE49-F238E27FC236}">
                <a16:creationId xmlns:a16="http://schemas.microsoft.com/office/drawing/2014/main" xmlns="" id="{85FB4DBB-7002-46EA-89E2-EDE6FE577634}"/>
              </a:ext>
            </a:extLst>
          </p:cNvPr>
          <p:cNvSpPr/>
          <p:nvPr/>
        </p:nvSpPr>
        <p:spPr>
          <a:xfrm>
            <a:off x="4431939" y="2300797"/>
            <a:ext cx="6896626" cy="2677656"/>
          </a:xfrm>
          <a:prstGeom prst="rect">
            <a:avLst/>
          </a:prstGeom>
        </p:spPr>
        <p:txBody>
          <a:bodyPr wrap="square">
            <a:spAutoFit/>
          </a:bodyPr>
          <a:lstStyle/>
          <a:p>
            <a:r>
              <a:rPr lang="en-US" sz="2400" dirty="0">
                <a:solidFill>
                  <a:srgbClr val="676767"/>
                </a:solidFill>
                <a:latin typeface="Open Sans"/>
              </a:rPr>
              <a:t>Where:</a:t>
            </a:r>
          </a:p>
          <a:p>
            <a:pPr>
              <a:buFont typeface="Arial" panose="020B0604020202020204" pitchFamily="34" charset="0"/>
              <a:buChar char="•"/>
            </a:pPr>
            <a:r>
              <a:rPr lang="en-US" sz="2400" b="1" dirty="0" err="1">
                <a:solidFill>
                  <a:srgbClr val="676767"/>
                </a:solidFill>
                <a:latin typeface="Open Sans"/>
              </a:rPr>
              <a:t>r</a:t>
            </a:r>
            <a:r>
              <a:rPr lang="en-US" sz="2400" b="1" baseline="-25000" dirty="0" err="1">
                <a:solidFill>
                  <a:srgbClr val="676767"/>
                </a:solidFill>
                <a:latin typeface="Open Sans"/>
              </a:rPr>
              <a:t>xy</a:t>
            </a:r>
            <a:r>
              <a:rPr lang="en-US" sz="2400" dirty="0">
                <a:solidFill>
                  <a:srgbClr val="676767"/>
                </a:solidFill>
                <a:latin typeface="Open Sans"/>
              </a:rPr>
              <a:t> – the correlation coefficient of the linear relationship between the variables x and y</a:t>
            </a:r>
          </a:p>
          <a:p>
            <a:pPr>
              <a:buFont typeface="Arial" panose="020B0604020202020204" pitchFamily="34" charset="0"/>
              <a:buChar char="•"/>
            </a:pPr>
            <a:r>
              <a:rPr lang="en-US" sz="2400" b="1" dirty="0">
                <a:solidFill>
                  <a:srgbClr val="676767"/>
                </a:solidFill>
                <a:latin typeface="Open Sans"/>
              </a:rPr>
              <a:t>x</a:t>
            </a:r>
            <a:r>
              <a:rPr lang="en-US" sz="2400" b="1" baseline="-25000" dirty="0">
                <a:solidFill>
                  <a:srgbClr val="676767"/>
                </a:solidFill>
                <a:latin typeface="Open Sans"/>
              </a:rPr>
              <a:t>i </a:t>
            </a:r>
            <a:r>
              <a:rPr lang="en-US" sz="2400" dirty="0">
                <a:solidFill>
                  <a:srgbClr val="676767"/>
                </a:solidFill>
                <a:latin typeface="Open Sans"/>
              </a:rPr>
              <a:t>– the values of the x-variable in a sample</a:t>
            </a:r>
          </a:p>
          <a:p>
            <a:pPr>
              <a:buFont typeface="Arial" panose="020B0604020202020204" pitchFamily="34" charset="0"/>
              <a:buChar char="•"/>
            </a:pPr>
            <a:r>
              <a:rPr lang="en-US" sz="2400" b="1" dirty="0">
                <a:solidFill>
                  <a:srgbClr val="676767"/>
                </a:solidFill>
                <a:latin typeface="Open Sans"/>
              </a:rPr>
              <a:t>x̅</a:t>
            </a:r>
            <a:r>
              <a:rPr lang="en-US" sz="2400" dirty="0">
                <a:solidFill>
                  <a:srgbClr val="676767"/>
                </a:solidFill>
                <a:latin typeface="Open Sans"/>
              </a:rPr>
              <a:t> – the mean of the values of the x-variable</a:t>
            </a:r>
          </a:p>
          <a:p>
            <a:pPr>
              <a:buFont typeface="Arial" panose="020B0604020202020204" pitchFamily="34" charset="0"/>
              <a:buChar char="•"/>
            </a:pPr>
            <a:r>
              <a:rPr lang="en-US" sz="2400" b="1" dirty="0" err="1">
                <a:solidFill>
                  <a:srgbClr val="676767"/>
                </a:solidFill>
                <a:latin typeface="Open Sans"/>
              </a:rPr>
              <a:t>y</a:t>
            </a:r>
            <a:r>
              <a:rPr lang="en-US" sz="2400" b="1" baseline="-25000" dirty="0" err="1">
                <a:solidFill>
                  <a:srgbClr val="676767"/>
                </a:solidFill>
                <a:latin typeface="Open Sans"/>
              </a:rPr>
              <a:t>i</a:t>
            </a:r>
            <a:r>
              <a:rPr lang="en-US" sz="2400" baseline="-25000" dirty="0">
                <a:solidFill>
                  <a:srgbClr val="676767"/>
                </a:solidFill>
                <a:latin typeface="Open Sans"/>
              </a:rPr>
              <a:t> </a:t>
            </a:r>
            <a:r>
              <a:rPr lang="en-US" sz="2400" dirty="0">
                <a:solidFill>
                  <a:srgbClr val="676767"/>
                </a:solidFill>
                <a:latin typeface="Open Sans"/>
              </a:rPr>
              <a:t>– the values of the y-variable in a sample</a:t>
            </a:r>
          </a:p>
          <a:p>
            <a:pPr>
              <a:buFont typeface="Arial" panose="020B0604020202020204" pitchFamily="34" charset="0"/>
              <a:buChar char="•"/>
            </a:pPr>
            <a:r>
              <a:rPr lang="en-US" sz="2400" b="1" dirty="0">
                <a:solidFill>
                  <a:srgbClr val="676767"/>
                </a:solidFill>
                <a:latin typeface="Open Sans"/>
              </a:rPr>
              <a:t>ȳ</a:t>
            </a:r>
            <a:r>
              <a:rPr lang="en-US" sz="2400" dirty="0">
                <a:solidFill>
                  <a:srgbClr val="676767"/>
                </a:solidFill>
                <a:latin typeface="Open Sans"/>
              </a:rPr>
              <a:t> – the mean of the values of the y-variable</a:t>
            </a:r>
            <a:endParaRPr lang="en-US" b="0" i="0" dirty="0">
              <a:solidFill>
                <a:srgbClr val="676767"/>
              </a:solidFill>
              <a:effectLst/>
              <a:latin typeface="Open Sans"/>
            </a:endParaRPr>
          </a:p>
        </p:txBody>
      </p:sp>
    </p:spTree>
    <p:extLst>
      <p:ext uri="{BB962C8B-B14F-4D97-AF65-F5344CB8AC3E}">
        <p14:creationId xmlns:p14="http://schemas.microsoft.com/office/powerpoint/2010/main" xmlns="" val="24572710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865A1E-DFC4-4004-8793-C657E13ADB8B}"/>
              </a:ext>
            </a:extLst>
          </p:cNvPr>
          <p:cNvSpPr>
            <a:spLocks noGrp="1"/>
          </p:cNvSpPr>
          <p:nvPr>
            <p:ph type="title"/>
          </p:nvPr>
        </p:nvSpPr>
        <p:spPr/>
        <p:txBody>
          <a:bodyPr/>
          <a:lstStyle/>
          <a:p>
            <a:r>
              <a:rPr lang="en-US" dirty="0"/>
              <a:t>Calculation </a:t>
            </a:r>
          </a:p>
        </p:txBody>
      </p:sp>
      <p:pic>
        <p:nvPicPr>
          <p:cNvPr id="4" name="Content Placeholder 3">
            <a:extLst>
              <a:ext uri="{FF2B5EF4-FFF2-40B4-BE49-F238E27FC236}">
                <a16:creationId xmlns:a16="http://schemas.microsoft.com/office/drawing/2014/main" xmlns="" id="{981F4E6D-9C15-4138-B528-E250DE172F3C}"/>
              </a:ext>
            </a:extLst>
          </p:cNvPr>
          <p:cNvPicPr>
            <a:picLocks noGrp="1" noChangeAspect="1"/>
          </p:cNvPicPr>
          <p:nvPr>
            <p:ph idx="1"/>
          </p:nvPr>
        </p:nvPicPr>
        <p:blipFill rotWithShape="1">
          <a:blip r:embed="rId2"/>
          <a:srcRect l="40271" t="33837" r="41444" b="42733"/>
          <a:stretch/>
        </p:blipFill>
        <p:spPr>
          <a:xfrm>
            <a:off x="3348110" y="1983545"/>
            <a:ext cx="5261318" cy="3790406"/>
          </a:xfrm>
          <a:prstGeom prst="rect">
            <a:avLst/>
          </a:prstGeom>
        </p:spPr>
      </p:pic>
    </p:spTree>
    <p:extLst>
      <p:ext uri="{BB962C8B-B14F-4D97-AF65-F5344CB8AC3E}">
        <p14:creationId xmlns:p14="http://schemas.microsoft.com/office/powerpoint/2010/main" xmlns="" val="1144560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DD979-9306-4911-BEAB-E8A8C523AC5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xmlns="" id="{06E57400-9DC3-4D80-B157-C2D56308DEA0}"/>
              </a:ext>
            </a:extLst>
          </p:cNvPr>
          <p:cNvPicPr>
            <a:picLocks noGrp="1" noChangeAspect="1"/>
          </p:cNvPicPr>
          <p:nvPr>
            <p:ph idx="1"/>
          </p:nvPr>
        </p:nvPicPr>
        <p:blipFill rotWithShape="1">
          <a:blip r:embed="rId2"/>
          <a:srcRect l="15105" t="42230" r="16081" b="18602"/>
          <a:stretch/>
        </p:blipFill>
        <p:spPr>
          <a:xfrm>
            <a:off x="1097280" y="2841674"/>
            <a:ext cx="10269415" cy="2971099"/>
          </a:xfrm>
          <a:prstGeom prst="rect">
            <a:avLst/>
          </a:prstGeom>
        </p:spPr>
      </p:pic>
      <p:pic>
        <p:nvPicPr>
          <p:cNvPr id="5" name="Content Placeholder 3">
            <a:extLst>
              <a:ext uri="{FF2B5EF4-FFF2-40B4-BE49-F238E27FC236}">
                <a16:creationId xmlns:a16="http://schemas.microsoft.com/office/drawing/2014/main" xmlns="" id="{8C83702D-C461-4AF9-8CC7-A821B4368D7A}"/>
              </a:ext>
            </a:extLst>
          </p:cNvPr>
          <p:cNvPicPr>
            <a:picLocks noGrp="1" noChangeAspect="1"/>
          </p:cNvPicPr>
          <p:nvPr>
            <p:ph idx="1"/>
          </p:nvPr>
        </p:nvPicPr>
        <p:blipFill rotWithShape="1">
          <a:blip r:embed="rId3"/>
          <a:srcRect l="38306" t="39344" r="37707" b="44832"/>
          <a:stretch/>
        </p:blipFill>
        <p:spPr>
          <a:xfrm>
            <a:off x="4041808" y="319848"/>
            <a:ext cx="3911435" cy="1450757"/>
          </a:xfrm>
          <a:prstGeom prst="rect">
            <a:avLst/>
          </a:prstGeom>
        </p:spPr>
      </p:pic>
    </p:spTree>
    <p:extLst>
      <p:ext uri="{BB962C8B-B14F-4D97-AF65-F5344CB8AC3E}">
        <p14:creationId xmlns:p14="http://schemas.microsoft.com/office/powerpoint/2010/main" xmlns="" val="1993347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BB6DED-21AD-45E5-B27B-C9A83A544907}"/>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xmlns="" id="{0871EB45-C416-4AFD-A77F-15816AEDA6E1}"/>
              </a:ext>
            </a:extLst>
          </p:cNvPr>
          <p:cNvPicPr>
            <a:picLocks noGrp="1" noChangeAspect="1"/>
          </p:cNvPicPr>
          <p:nvPr>
            <p:ph idx="1"/>
          </p:nvPr>
        </p:nvPicPr>
        <p:blipFill rotWithShape="1">
          <a:blip r:embed="rId2"/>
          <a:srcRect l="34178" t="46776" r="36920" b="37488"/>
          <a:stretch/>
        </p:blipFill>
        <p:spPr>
          <a:xfrm>
            <a:off x="2039815" y="3305908"/>
            <a:ext cx="7596553" cy="2325478"/>
          </a:xfrm>
          <a:prstGeom prst="rect">
            <a:avLst/>
          </a:prstGeom>
        </p:spPr>
      </p:pic>
      <p:pic>
        <p:nvPicPr>
          <p:cNvPr id="5" name="Content Placeholder 3">
            <a:extLst>
              <a:ext uri="{FF2B5EF4-FFF2-40B4-BE49-F238E27FC236}">
                <a16:creationId xmlns:a16="http://schemas.microsoft.com/office/drawing/2014/main" xmlns="" id="{8512BBA7-FF2E-47AC-8475-2EF521270040}"/>
              </a:ext>
            </a:extLst>
          </p:cNvPr>
          <p:cNvPicPr>
            <a:picLocks noGrp="1" noChangeAspect="1"/>
          </p:cNvPicPr>
          <p:nvPr>
            <p:ph idx="1"/>
          </p:nvPr>
        </p:nvPicPr>
        <p:blipFill rotWithShape="1">
          <a:blip r:embed="rId3"/>
          <a:srcRect l="38306" t="39344" r="37707" b="44832"/>
          <a:stretch/>
        </p:blipFill>
        <p:spPr>
          <a:xfrm>
            <a:off x="3882373" y="303395"/>
            <a:ext cx="3911435" cy="1450757"/>
          </a:xfrm>
          <a:prstGeom prst="rect">
            <a:avLst/>
          </a:prstGeom>
        </p:spPr>
      </p:pic>
    </p:spTree>
    <p:extLst>
      <p:ext uri="{BB962C8B-B14F-4D97-AF65-F5344CB8AC3E}">
        <p14:creationId xmlns:p14="http://schemas.microsoft.com/office/powerpoint/2010/main" xmlns="" val="1350377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D980AD-64A5-4548-980B-19084C6C1093}"/>
              </a:ext>
            </a:extLst>
          </p:cNvPr>
          <p:cNvSpPr>
            <a:spLocks noGrp="1"/>
          </p:cNvSpPr>
          <p:nvPr>
            <p:ph type="title"/>
          </p:nvPr>
        </p:nvSpPr>
        <p:spPr/>
        <p:txBody>
          <a:bodyPr/>
          <a:lstStyle/>
          <a:p>
            <a:r>
              <a:rPr lang="en-US" b="1" dirty="0"/>
              <a:t>Percentiles</a:t>
            </a:r>
            <a:br>
              <a:rPr lang="en-US" b="1" dirty="0"/>
            </a:br>
            <a:endParaRPr lang="en-US" dirty="0"/>
          </a:p>
        </p:txBody>
      </p:sp>
      <p:sp>
        <p:nvSpPr>
          <p:cNvPr id="3" name="Content Placeholder 2">
            <a:extLst>
              <a:ext uri="{FF2B5EF4-FFF2-40B4-BE49-F238E27FC236}">
                <a16:creationId xmlns:a16="http://schemas.microsoft.com/office/drawing/2014/main" xmlns="" id="{474F9367-17B4-4CAA-80F4-1A240C6B583E}"/>
              </a:ext>
            </a:extLst>
          </p:cNvPr>
          <p:cNvSpPr>
            <a:spLocks noGrp="1"/>
          </p:cNvSpPr>
          <p:nvPr>
            <p:ph idx="1"/>
          </p:nvPr>
        </p:nvSpPr>
        <p:spPr/>
        <p:txBody>
          <a:bodyPr/>
          <a:lstStyle/>
          <a:p>
            <a:r>
              <a:rPr lang="en-US" dirty="0"/>
              <a:t>“Percentile” is in everyday use, but there is no universal definition for it. The most common definition of a percentile is a number where a certain percentage of scores fall below that number. </a:t>
            </a:r>
          </a:p>
          <a:p>
            <a:r>
              <a:rPr lang="en-US" dirty="0"/>
              <a:t>If you know that your score is in the 90th percentile, that means you scored better than 90% of people who took the test.</a:t>
            </a:r>
          </a:p>
        </p:txBody>
      </p:sp>
      <p:pic>
        <p:nvPicPr>
          <p:cNvPr id="4" name="Picture 3">
            <a:extLst>
              <a:ext uri="{FF2B5EF4-FFF2-40B4-BE49-F238E27FC236}">
                <a16:creationId xmlns:a16="http://schemas.microsoft.com/office/drawing/2014/main" xmlns="" id="{4DA2190A-86DD-4429-AF5C-9BB70AA57D1B}"/>
              </a:ext>
            </a:extLst>
          </p:cNvPr>
          <p:cNvPicPr>
            <a:picLocks noChangeAspect="1"/>
          </p:cNvPicPr>
          <p:nvPr/>
        </p:nvPicPr>
        <p:blipFill rotWithShape="1">
          <a:blip r:embed="rId2"/>
          <a:srcRect l="15923" t="33838" r="64923" b="38456"/>
          <a:stretch/>
        </p:blipFill>
        <p:spPr>
          <a:xfrm>
            <a:off x="7109840" y="3429000"/>
            <a:ext cx="4183077" cy="2676378"/>
          </a:xfrm>
          <a:prstGeom prst="rect">
            <a:avLst/>
          </a:prstGeom>
        </p:spPr>
      </p:pic>
    </p:spTree>
    <p:extLst>
      <p:ext uri="{BB962C8B-B14F-4D97-AF65-F5344CB8AC3E}">
        <p14:creationId xmlns:p14="http://schemas.microsoft.com/office/powerpoint/2010/main" xmlns="" val="922212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4A39DC-FEEE-4BDD-B77E-E351DE2967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63742DF-B335-49E9-9D7C-10C0E4663C8F}"/>
              </a:ext>
            </a:extLst>
          </p:cNvPr>
          <p:cNvSpPr>
            <a:spLocks noGrp="1"/>
          </p:cNvSpPr>
          <p:nvPr>
            <p:ph idx="1"/>
          </p:nvPr>
        </p:nvSpPr>
        <p:spPr/>
        <p:txBody>
          <a:bodyPr/>
          <a:lstStyle/>
          <a:p>
            <a:pPr>
              <a:buFont typeface="Wingdings" panose="05000000000000000000" pitchFamily="2" charset="2"/>
              <a:buChar char="v"/>
            </a:pPr>
            <a:r>
              <a:rPr lang="en-US" dirty="0"/>
              <a:t>The 25th percentile is also called the first quartile.</a:t>
            </a:r>
          </a:p>
          <a:p>
            <a:pPr>
              <a:buFont typeface="Wingdings" panose="05000000000000000000" pitchFamily="2" charset="2"/>
              <a:buChar char="v"/>
            </a:pPr>
            <a:r>
              <a:rPr lang="en-US" dirty="0"/>
              <a:t>The 50th percentile is generally the median </a:t>
            </a:r>
          </a:p>
          <a:p>
            <a:pPr>
              <a:buFont typeface="Wingdings" panose="05000000000000000000" pitchFamily="2" charset="2"/>
              <a:buChar char="v"/>
            </a:pPr>
            <a:r>
              <a:rPr lang="en-US" dirty="0"/>
              <a:t>The 75th percentile is also called the third quartile.</a:t>
            </a:r>
          </a:p>
          <a:p>
            <a:pPr>
              <a:buFont typeface="Wingdings" panose="05000000000000000000" pitchFamily="2" charset="2"/>
              <a:buChar char="v"/>
            </a:pPr>
            <a:r>
              <a:rPr lang="en-US" dirty="0"/>
              <a:t>The difference between the third and first quartiles is the interquartile range.</a:t>
            </a:r>
          </a:p>
        </p:txBody>
      </p:sp>
    </p:spTree>
    <p:extLst>
      <p:ext uri="{BB962C8B-B14F-4D97-AF65-F5344CB8AC3E}">
        <p14:creationId xmlns:p14="http://schemas.microsoft.com/office/powerpoint/2010/main" xmlns="" val="2885468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E9A66D-2C04-41EA-9209-1F18D1D8309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D5ECBB6F-0D8D-4BCE-B78C-71E9AC5AE528}"/>
              </a:ext>
            </a:extLst>
          </p:cNvPr>
          <p:cNvPicPr>
            <a:picLocks noGrp="1" noChangeAspect="1"/>
          </p:cNvPicPr>
          <p:nvPr>
            <p:ph idx="1"/>
          </p:nvPr>
        </p:nvPicPr>
        <p:blipFill rotWithShape="1">
          <a:blip r:embed="rId2"/>
          <a:srcRect l="12156" t="21597" r="55993" b="38536"/>
          <a:stretch/>
        </p:blipFill>
        <p:spPr>
          <a:xfrm>
            <a:off x="1209820" y="1944169"/>
            <a:ext cx="4754881" cy="3346026"/>
          </a:xfrm>
          <a:prstGeom prst="rect">
            <a:avLst/>
          </a:prstGeom>
        </p:spPr>
        <p:style>
          <a:lnRef idx="1">
            <a:schemeClr val="accent2"/>
          </a:lnRef>
          <a:fillRef idx="3">
            <a:schemeClr val="accent2"/>
          </a:fillRef>
          <a:effectRef idx="2">
            <a:schemeClr val="accent2"/>
          </a:effectRef>
          <a:fontRef idx="minor">
            <a:schemeClr val="lt1"/>
          </a:fontRef>
        </p:style>
      </p:pic>
      <p:sp>
        <p:nvSpPr>
          <p:cNvPr id="5" name="Rectangle 4">
            <a:extLst>
              <a:ext uri="{FF2B5EF4-FFF2-40B4-BE49-F238E27FC236}">
                <a16:creationId xmlns:a16="http://schemas.microsoft.com/office/drawing/2014/main" xmlns="" id="{15E5046A-CFAD-465B-8EDA-81AACB27EE4D}"/>
              </a:ext>
            </a:extLst>
          </p:cNvPr>
          <p:cNvSpPr/>
          <p:nvPr/>
        </p:nvSpPr>
        <p:spPr>
          <a:xfrm>
            <a:off x="6096000" y="2228671"/>
            <a:ext cx="6096000" cy="2554545"/>
          </a:xfrm>
          <a:prstGeom prst="rect">
            <a:avLst/>
          </a:prstGeom>
        </p:spPr>
        <p:txBody>
          <a:bodyPr>
            <a:spAutoFit/>
          </a:bodyPr>
          <a:lstStyle/>
          <a:p>
            <a:r>
              <a:rPr lang="en-US" sz="2000" dirty="0"/>
              <a:t>The nth percentile is the smallest score that is greater than or equal to a certain percentage of the scores. To rephrase this, it’s the percentage of data that falls at or below a certain observation. </a:t>
            </a:r>
          </a:p>
          <a:p>
            <a:endParaRPr lang="en-US" sz="2000" dirty="0">
              <a:solidFill>
                <a:srgbClr val="777777"/>
              </a:solidFill>
              <a:latin typeface="pt sans"/>
            </a:endParaRPr>
          </a:p>
          <a:p>
            <a:endParaRPr lang="en-US" sz="2000" dirty="0">
              <a:solidFill>
                <a:srgbClr val="777777"/>
              </a:solidFill>
              <a:latin typeface="pt sans"/>
            </a:endParaRPr>
          </a:p>
          <a:p>
            <a:r>
              <a:rPr lang="en-US" sz="2000" dirty="0"/>
              <a:t>In this example, the 25th percentile is the score that’s greater or equal to 25% of the scores.</a:t>
            </a:r>
          </a:p>
        </p:txBody>
      </p:sp>
    </p:spTree>
    <p:extLst>
      <p:ext uri="{BB962C8B-B14F-4D97-AF65-F5344CB8AC3E}">
        <p14:creationId xmlns:p14="http://schemas.microsoft.com/office/powerpoint/2010/main" xmlns="" val="337165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3B1C90-E765-4EF8-BEEA-DB1168AE316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B1C6CF7F-3D1C-4A4D-A2D4-6F12ADBC20CA}"/>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894448" y="286603"/>
            <a:ext cx="7882598" cy="5984935"/>
          </a:xfrm>
        </p:spPr>
      </p:pic>
    </p:spTree>
    <p:extLst>
      <p:ext uri="{BB962C8B-B14F-4D97-AF65-F5344CB8AC3E}">
        <p14:creationId xmlns:p14="http://schemas.microsoft.com/office/powerpoint/2010/main" xmlns="" val="24367813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40266E-37C6-4E0A-8164-FF73418CC631}"/>
              </a:ext>
            </a:extLst>
          </p:cNvPr>
          <p:cNvSpPr>
            <a:spLocks noGrp="1"/>
          </p:cNvSpPr>
          <p:nvPr>
            <p:ph type="title"/>
          </p:nvPr>
        </p:nvSpPr>
        <p:spPr/>
        <p:txBody>
          <a:bodyPr/>
          <a:lstStyle/>
          <a:p>
            <a:r>
              <a:rPr lang="en-US" dirty="0"/>
              <a:t>Calculation of percentile </a:t>
            </a:r>
          </a:p>
        </p:txBody>
      </p:sp>
      <p:sp>
        <p:nvSpPr>
          <p:cNvPr id="3" name="Content Placeholder 2">
            <a:extLst>
              <a:ext uri="{FF2B5EF4-FFF2-40B4-BE49-F238E27FC236}">
                <a16:creationId xmlns:a16="http://schemas.microsoft.com/office/drawing/2014/main" xmlns="" id="{5D0039B5-43B0-4BFF-A36E-48236F2AA9AA}"/>
              </a:ext>
            </a:extLst>
          </p:cNvPr>
          <p:cNvSpPr>
            <a:spLocks noGrp="1"/>
          </p:cNvSpPr>
          <p:nvPr>
            <p:ph idx="1"/>
          </p:nvPr>
        </p:nvSpPr>
        <p:spPr/>
        <p:txBody>
          <a:bodyPr>
            <a:normAutofit/>
          </a:bodyPr>
          <a:lstStyle/>
          <a:p>
            <a:pPr defTabSz="457200">
              <a:buFont typeface="Wingdings" panose="05000000000000000000" pitchFamily="2" charset="2"/>
              <a:buChar char="v"/>
            </a:pPr>
            <a:r>
              <a:rPr lang="en-US" sz="2400" dirty="0">
                <a:solidFill>
                  <a:schemeClr val="tx1"/>
                </a:solidFill>
              </a:rPr>
              <a:t>Calculate what rank is at the 25th percentile. Use the following formula:</a:t>
            </a:r>
          </a:p>
          <a:p>
            <a:pPr defTabSz="457200">
              <a:buFont typeface="Wingdings" panose="05000000000000000000" pitchFamily="2" charset="2"/>
              <a:buChar char="v"/>
            </a:pPr>
            <a:r>
              <a:rPr lang="en-US" sz="2400" dirty="0">
                <a:solidFill>
                  <a:schemeClr val="tx1"/>
                </a:solidFill>
              </a:rPr>
              <a:t>Rank = Percentile / 100 * (number of items + 1)</a:t>
            </a:r>
          </a:p>
          <a:p>
            <a:pPr defTabSz="457200">
              <a:buFont typeface="Wingdings" panose="05000000000000000000" pitchFamily="2" charset="2"/>
              <a:buChar char="v"/>
            </a:pPr>
            <a:r>
              <a:rPr lang="en-US" sz="2400" dirty="0">
                <a:solidFill>
                  <a:schemeClr val="tx1"/>
                </a:solidFill>
              </a:rPr>
              <a:t>Rank = 25 / 100 * (8 + 1) = 0.25 * 9 = 2.25.</a:t>
            </a:r>
          </a:p>
          <a:p>
            <a:pPr defTabSz="457200">
              <a:buFont typeface="Wingdings" panose="05000000000000000000" pitchFamily="2" charset="2"/>
              <a:buChar char="v"/>
            </a:pPr>
            <a:r>
              <a:rPr lang="en-US" sz="2400" dirty="0">
                <a:solidFill>
                  <a:schemeClr val="tx1"/>
                </a:solidFill>
              </a:rPr>
              <a:t>A rank of 2.25 is at the 25th percentile. However, there isn’t a rank of 2.25 (ever heard of a high school rank of 2.25? I haven’t!), so you must either round up, or round down. As 2.25 is closer to 2 than 3, lets round down to a rank of 2.</a:t>
            </a:r>
          </a:p>
        </p:txBody>
      </p:sp>
    </p:spTree>
    <p:extLst>
      <p:ext uri="{BB962C8B-B14F-4D97-AF65-F5344CB8AC3E}">
        <p14:creationId xmlns:p14="http://schemas.microsoft.com/office/powerpoint/2010/main" xmlns="" val="168653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DE85D-FF9D-4913-B653-23331B765090}"/>
              </a:ext>
            </a:extLst>
          </p:cNvPr>
          <p:cNvSpPr>
            <a:spLocks noGrp="1"/>
          </p:cNvSpPr>
          <p:nvPr>
            <p:ph type="title"/>
          </p:nvPr>
        </p:nvSpPr>
        <p:spPr/>
        <p:txBody>
          <a:bodyPr/>
          <a:lstStyle/>
          <a:p>
            <a:r>
              <a:rPr lang="en-US" b="1" dirty="0"/>
              <a:t>What is Kurtosis</a:t>
            </a:r>
            <a:endParaRPr lang="en-US" dirty="0"/>
          </a:p>
        </p:txBody>
      </p:sp>
      <p:sp>
        <p:nvSpPr>
          <p:cNvPr id="3" name="Content Placeholder 2">
            <a:extLst>
              <a:ext uri="{FF2B5EF4-FFF2-40B4-BE49-F238E27FC236}">
                <a16:creationId xmlns:a16="http://schemas.microsoft.com/office/drawing/2014/main" xmlns="" id="{4EE6C052-49F0-4D06-B024-2D8F0D3C5A5D}"/>
              </a:ext>
            </a:extLst>
          </p:cNvPr>
          <p:cNvSpPr>
            <a:spLocks noGrp="1"/>
          </p:cNvSpPr>
          <p:nvPr>
            <p:ph idx="1"/>
          </p:nvPr>
        </p:nvSpPr>
        <p:spPr/>
        <p:txBody>
          <a:bodyPr/>
          <a:lstStyle/>
          <a:p>
            <a:r>
              <a:rPr lang="en-US" dirty="0"/>
              <a:t>Kurtosis is a statistical measure that defines how heavily the tails of a distribution differ from the tails of a normal distribution. </a:t>
            </a:r>
          </a:p>
          <a:p>
            <a:r>
              <a:rPr lang="en-US" dirty="0"/>
              <a:t>In other words, kurtosis identifies whether the tails of a given distribution contain extreme values.</a:t>
            </a:r>
          </a:p>
          <a:p>
            <a:r>
              <a:rPr lang="en-US" b="1" dirty="0"/>
              <a:t>Mesokurtic:</a:t>
            </a:r>
            <a:r>
              <a:rPr lang="en-US" dirty="0"/>
              <a:t> Distributions that are moderate in breadth and curves with a medium peaked height.</a:t>
            </a:r>
          </a:p>
          <a:p>
            <a:r>
              <a:rPr lang="en-US" b="1" dirty="0"/>
              <a:t>Leptokurtic</a:t>
            </a:r>
            <a:r>
              <a:rPr lang="en-US" dirty="0"/>
              <a:t>: More values in the distribution tails and more values close to the mean (i.e. sharply peaked with heavy tails)</a:t>
            </a:r>
          </a:p>
          <a:p>
            <a:r>
              <a:rPr lang="en-US" b="1" dirty="0"/>
              <a:t>Platykurtic</a:t>
            </a:r>
            <a:r>
              <a:rPr lang="en-US" dirty="0"/>
              <a:t>: Fewer values in the tails and fewer values close to the mean (i.e. the curve has a flat peak and has more dispersed scores with lighter tails).</a:t>
            </a:r>
          </a:p>
          <a:p>
            <a:endParaRPr lang="en-US" dirty="0"/>
          </a:p>
        </p:txBody>
      </p:sp>
    </p:spTree>
    <p:extLst>
      <p:ext uri="{BB962C8B-B14F-4D97-AF65-F5344CB8AC3E}">
        <p14:creationId xmlns:p14="http://schemas.microsoft.com/office/powerpoint/2010/main" xmlns="" val="2610694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1D3E98-B00C-47E6-995B-22F10F2C7EC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7251BBBC-2E68-4432-BBA0-875F9C682B5F}"/>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097280" y="1737360"/>
            <a:ext cx="10058400" cy="4255477"/>
          </a:xfrm>
        </p:spPr>
      </p:pic>
    </p:spTree>
    <p:extLst>
      <p:ext uri="{BB962C8B-B14F-4D97-AF65-F5344CB8AC3E}">
        <p14:creationId xmlns:p14="http://schemas.microsoft.com/office/powerpoint/2010/main" xmlns="" val="40957968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948DDF-95CC-4CDE-B571-14EF46012349}"/>
              </a:ext>
            </a:extLst>
          </p:cNvPr>
          <p:cNvSpPr>
            <a:spLocks noGrp="1"/>
          </p:cNvSpPr>
          <p:nvPr>
            <p:ph type="title"/>
          </p:nvPr>
        </p:nvSpPr>
        <p:spPr/>
        <p:txBody>
          <a:bodyPr/>
          <a:lstStyle/>
          <a:p>
            <a:r>
              <a:rPr lang="en-US" dirty="0"/>
              <a:t>R Language </a:t>
            </a:r>
          </a:p>
        </p:txBody>
      </p:sp>
      <p:sp>
        <p:nvSpPr>
          <p:cNvPr id="3" name="Content Placeholder 2">
            <a:extLst>
              <a:ext uri="{FF2B5EF4-FFF2-40B4-BE49-F238E27FC236}">
                <a16:creationId xmlns:a16="http://schemas.microsoft.com/office/drawing/2014/main" xmlns="" id="{F0DCA86B-E77D-42FE-84ED-132A658492D8}"/>
              </a:ext>
            </a:extLst>
          </p:cNvPr>
          <p:cNvSpPr>
            <a:spLocks noGrp="1"/>
          </p:cNvSpPr>
          <p:nvPr>
            <p:ph idx="1"/>
          </p:nvPr>
        </p:nvSpPr>
        <p:spPr/>
        <p:txBody>
          <a:bodyPr/>
          <a:lstStyle/>
          <a:p>
            <a:pPr>
              <a:buFont typeface="Wingdings" panose="05000000000000000000" pitchFamily="2" charset="2"/>
              <a:buChar char="v"/>
            </a:pPr>
            <a:r>
              <a:rPr lang="en-US" dirty="0"/>
              <a:t>R is a language and environment for statistical computing and graphics</a:t>
            </a:r>
          </a:p>
          <a:p>
            <a:pPr>
              <a:buFont typeface="Wingdings" panose="05000000000000000000" pitchFamily="2" charset="2"/>
              <a:buChar char="v"/>
            </a:pPr>
            <a:r>
              <a:rPr lang="en-US" dirty="0"/>
              <a:t>R provides a wide variety of statistical (linear and nonlinear modelling, classical statistical tests, time-series analysis, classification, clustering, …) and graphical techniques, and is highly extensible.</a:t>
            </a:r>
          </a:p>
          <a:p>
            <a:pPr>
              <a:buFont typeface="Wingdings" panose="05000000000000000000" pitchFamily="2" charset="2"/>
              <a:buChar char="v"/>
            </a:pPr>
            <a:r>
              <a:rPr lang="en-US" dirty="0"/>
              <a:t>R is available as Free Software under the terms of the </a:t>
            </a:r>
            <a:r>
              <a:rPr lang="en-US" u="sng" dirty="0"/>
              <a:t>Free Software Foundation</a:t>
            </a:r>
          </a:p>
          <a:p>
            <a:pPr>
              <a:buFont typeface="Wingdings" panose="05000000000000000000" pitchFamily="2" charset="2"/>
              <a:buChar char="v"/>
            </a:pPr>
            <a:r>
              <a:rPr lang="en-US" dirty="0"/>
              <a:t>a well-developed, simple and effective programming language which includes conditionals, loops, user-defined recursive functions and input and output facilities.</a:t>
            </a:r>
          </a:p>
          <a:p>
            <a:pPr>
              <a:buFont typeface="Wingdings" panose="05000000000000000000" pitchFamily="2" charset="2"/>
              <a:buChar char="v"/>
            </a:pPr>
            <a:r>
              <a:rPr lang="en-US" dirty="0"/>
              <a:t>R can be extended (easily) via </a:t>
            </a:r>
            <a:r>
              <a:rPr lang="en-US" i="1" dirty="0"/>
              <a:t>packages</a:t>
            </a:r>
            <a:r>
              <a:rPr lang="en-US" dirty="0"/>
              <a:t>. There are about eight packages supplied with the R distribution and many more are available through the CRAN[Comprehensive R Archival Network]</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xmlns="" val="1050222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4A90A3-82F1-4AE2-84A0-548F725AC7DA}"/>
              </a:ext>
            </a:extLst>
          </p:cNvPr>
          <p:cNvSpPr>
            <a:spLocks noGrp="1"/>
          </p:cNvSpPr>
          <p:nvPr>
            <p:ph type="title"/>
          </p:nvPr>
        </p:nvSpPr>
        <p:spPr/>
        <p:txBody>
          <a:bodyPr/>
          <a:lstStyle/>
          <a:p>
            <a:r>
              <a:rPr lang="en-US" dirty="0"/>
              <a:t>Variable in R</a:t>
            </a:r>
          </a:p>
        </p:txBody>
      </p:sp>
      <p:sp>
        <p:nvSpPr>
          <p:cNvPr id="3" name="Content Placeholder 2">
            <a:extLst>
              <a:ext uri="{FF2B5EF4-FFF2-40B4-BE49-F238E27FC236}">
                <a16:creationId xmlns:a16="http://schemas.microsoft.com/office/drawing/2014/main" xmlns="" id="{D786024E-38DC-4F46-9CD6-9E4CD19AFE44}"/>
              </a:ext>
            </a:extLst>
          </p:cNvPr>
          <p:cNvSpPr>
            <a:spLocks noGrp="1"/>
          </p:cNvSpPr>
          <p:nvPr>
            <p:ph idx="1"/>
          </p:nvPr>
        </p:nvSpPr>
        <p:spPr/>
        <p:txBody>
          <a:bodyPr/>
          <a:lstStyle/>
          <a:p>
            <a:pPr>
              <a:buFont typeface="Wingdings" panose="05000000000000000000" pitchFamily="2" charset="2"/>
              <a:buChar char="v"/>
            </a:pPr>
            <a:r>
              <a:rPr lang="en-US" dirty="0"/>
              <a:t>Variables are used to store data, whose value can be changed according to our need.</a:t>
            </a:r>
          </a:p>
          <a:p>
            <a:pPr>
              <a:buFont typeface="Wingdings" panose="05000000000000000000" pitchFamily="2" charset="2"/>
              <a:buChar char="v"/>
            </a:pPr>
            <a:r>
              <a:rPr lang="en-US" dirty="0"/>
              <a:t>Identifiers can be a combination of letters, digits, period (.) and underscore (_).</a:t>
            </a:r>
          </a:p>
          <a:p>
            <a:pPr>
              <a:buFont typeface="Wingdings" panose="05000000000000000000" pitchFamily="2" charset="2"/>
              <a:buChar char="v"/>
            </a:pPr>
            <a:r>
              <a:rPr lang="en-US" dirty="0"/>
              <a:t>It must start with a letter or a period. If it starts with a period, it cannot be followed by a digit.</a:t>
            </a:r>
          </a:p>
          <a:p>
            <a:pPr>
              <a:buFont typeface="Wingdings" panose="05000000000000000000" pitchFamily="2" charset="2"/>
              <a:buChar char="v"/>
            </a:pPr>
            <a:r>
              <a:rPr lang="en-US" dirty="0"/>
              <a:t>Reserved words in R cannot be used as identifiers.</a:t>
            </a:r>
          </a:p>
          <a:p>
            <a:pPr>
              <a:buFont typeface="Wingdings" panose="05000000000000000000" pitchFamily="2" charset="2"/>
              <a:buChar char="v"/>
            </a:pPr>
            <a:r>
              <a:rPr lang="en-US" dirty="0"/>
              <a:t/>
            </a:r>
            <a:br>
              <a:rPr lang="en-US" dirty="0"/>
            </a:br>
            <a:endParaRPr lang="en-US" dirty="0"/>
          </a:p>
        </p:txBody>
      </p:sp>
    </p:spTree>
    <p:extLst>
      <p:ext uri="{BB962C8B-B14F-4D97-AF65-F5344CB8AC3E}">
        <p14:creationId xmlns:p14="http://schemas.microsoft.com/office/powerpoint/2010/main" xmlns="" val="2770648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4130FA-724A-443C-9E9F-1344F9B51117}"/>
              </a:ext>
            </a:extLst>
          </p:cNvPr>
          <p:cNvSpPr>
            <a:spLocks noGrp="1"/>
          </p:cNvSpPr>
          <p:nvPr>
            <p:ph type="title"/>
          </p:nvPr>
        </p:nvSpPr>
        <p:spPr/>
        <p:txBody>
          <a:bodyPr/>
          <a:lstStyle/>
          <a:p>
            <a:r>
              <a:rPr lang="en-US" b="1" dirty="0"/>
              <a:t>Constants in R</a:t>
            </a:r>
            <a:br>
              <a:rPr lang="en-US" b="1" dirty="0"/>
            </a:br>
            <a:endParaRPr lang="en-US" dirty="0"/>
          </a:p>
        </p:txBody>
      </p:sp>
      <p:sp>
        <p:nvSpPr>
          <p:cNvPr id="3" name="Content Placeholder 2">
            <a:extLst>
              <a:ext uri="{FF2B5EF4-FFF2-40B4-BE49-F238E27FC236}">
                <a16:creationId xmlns:a16="http://schemas.microsoft.com/office/drawing/2014/main" xmlns="" id="{8B54E3CD-39F8-4489-8E1A-2051F3CD75DF}"/>
              </a:ext>
            </a:extLst>
          </p:cNvPr>
          <p:cNvSpPr>
            <a:spLocks noGrp="1"/>
          </p:cNvSpPr>
          <p:nvPr>
            <p:ph idx="1"/>
          </p:nvPr>
        </p:nvSpPr>
        <p:spPr/>
        <p:txBody>
          <a:bodyPr/>
          <a:lstStyle/>
          <a:p>
            <a:r>
              <a:rPr lang="en-US" dirty="0"/>
              <a:t>Constants, as the name suggests, are entities whose value cannot be altered.</a:t>
            </a:r>
          </a:p>
          <a:p>
            <a:r>
              <a:rPr lang="en-US" dirty="0"/>
              <a:t>Some of the built-in constants defined in R along with their values is shown below.</a:t>
            </a:r>
          </a:p>
          <a:p>
            <a:endParaRPr lang="en-US" dirty="0"/>
          </a:p>
          <a:p>
            <a:endParaRPr lang="en-US" dirty="0"/>
          </a:p>
        </p:txBody>
      </p:sp>
      <p:pic>
        <p:nvPicPr>
          <p:cNvPr id="5" name="Picture 4">
            <a:extLst>
              <a:ext uri="{FF2B5EF4-FFF2-40B4-BE49-F238E27FC236}">
                <a16:creationId xmlns:a16="http://schemas.microsoft.com/office/drawing/2014/main" xmlns="" id="{920FC520-9D16-415E-995D-F1571256D7A1}"/>
              </a:ext>
            </a:extLst>
          </p:cNvPr>
          <p:cNvPicPr>
            <a:picLocks noChangeAspect="1"/>
          </p:cNvPicPr>
          <p:nvPr/>
        </p:nvPicPr>
        <p:blipFill rotWithShape="1">
          <a:blip r:embed="rId2"/>
          <a:srcRect l="8501" t="48229" r="38845" b="12821"/>
          <a:stretch/>
        </p:blipFill>
        <p:spPr>
          <a:xfrm>
            <a:off x="1097279" y="2773010"/>
            <a:ext cx="9869571" cy="3096084"/>
          </a:xfrm>
          <a:prstGeom prst="rect">
            <a:avLst/>
          </a:prstGeom>
        </p:spPr>
      </p:pic>
    </p:spTree>
    <p:extLst>
      <p:ext uri="{BB962C8B-B14F-4D97-AF65-F5344CB8AC3E}">
        <p14:creationId xmlns:p14="http://schemas.microsoft.com/office/powerpoint/2010/main" xmlns="" val="112786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FE38F6-88AF-46EE-8146-39B741148E50}"/>
              </a:ext>
            </a:extLst>
          </p:cNvPr>
          <p:cNvSpPr>
            <a:spLocks noGrp="1"/>
          </p:cNvSpPr>
          <p:nvPr>
            <p:ph type="title"/>
          </p:nvPr>
        </p:nvSpPr>
        <p:spPr/>
        <p:txBody>
          <a:bodyPr/>
          <a:lstStyle/>
          <a:p>
            <a:r>
              <a:rPr lang="en-US" dirty="0"/>
              <a:t>Basic Data Types in R</a:t>
            </a:r>
          </a:p>
        </p:txBody>
      </p:sp>
      <p:sp>
        <p:nvSpPr>
          <p:cNvPr id="3" name="Content Placeholder 2">
            <a:extLst>
              <a:ext uri="{FF2B5EF4-FFF2-40B4-BE49-F238E27FC236}">
                <a16:creationId xmlns:a16="http://schemas.microsoft.com/office/drawing/2014/main" xmlns="" id="{B4E0B4C0-C962-4BEA-B1B8-4069FF0F3849}"/>
              </a:ext>
            </a:extLst>
          </p:cNvPr>
          <p:cNvSpPr>
            <a:spLocks noGrp="1"/>
          </p:cNvSpPr>
          <p:nvPr>
            <p:ph idx="1"/>
          </p:nvPr>
        </p:nvSpPr>
        <p:spPr/>
        <p:txBody>
          <a:bodyPr/>
          <a:lstStyle/>
          <a:p>
            <a:r>
              <a:rPr lang="en-US" dirty="0"/>
              <a:t>Numeric: Numbers that have a decimal value or are a fraction in nature have a data type as numeric.</a:t>
            </a:r>
          </a:p>
          <a:p>
            <a:r>
              <a:rPr lang="en-US" dirty="0"/>
              <a:t>Integer: Numbers that do not contain decimal values have a data type as an integer.</a:t>
            </a:r>
          </a:p>
          <a:p>
            <a:r>
              <a:rPr lang="en-US" dirty="0"/>
              <a:t>Character: As the name suggests, it can be a letter or a combination of letters enclosed by quotes is considered as a character data type by R. It can be alphabets or numbers.</a:t>
            </a:r>
          </a:p>
          <a:p>
            <a:r>
              <a:rPr lang="en-US" dirty="0"/>
              <a:t>Logical: A variable that can have a value of True and False like a Boolean is called a logical variable.</a:t>
            </a:r>
          </a:p>
          <a:p>
            <a:r>
              <a:rPr lang="en-US" dirty="0"/>
              <a:t>Complex : A variable that can be presented in form of complex number </a:t>
            </a:r>
          </a:p>
          <a:p>
            <a:endParaRPr lang="en-US" dirty="0"/>
          </a:p>
          <a:p>
            <a:endParaRPr lang="en-US" dirty="0"/>
          </a:p>
        </p:txBody>
      </p:sp>
    </p:spTree>
    <p:extLst>
      <p:ext uri="{BB962C8B-B14F-4D97-AF65-F5344CB8AC3E}">
        <p14:creationId xmlns:p14="http://schemas.microsoft.com/office/powerpoint/2010/main" xmlns="" val="3107930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C618F4-0EB5-4404-BC91-CA9D508B5052}"/>
              </a:ext>
            </a:extLst>
          </p:cNvPr>
          <p:cNvSpPr>
            <a:spLocks noGrp="1"/>
          </p:cNvSpPr>
          <p:nvPr>
            <p:ph type="title"/>
          </p:nvPr>
        </p:nvSpPr>
        <p:spPr/>
        <p:txBody>
          <a:bodyPr/>
          <a:lstStyle/>
          <a:p>
            <a:r>
              <a:rPr lang="en-US" dirty="0"/>
              <a:t>Collective Data Types in R</a:t>
            </a:r>
          </a:p>
        </p:txBody>
      </p:sp>
      <p:sp>
        <p:nvSpPr>
          <p:cNvPr id="3" name="Content Placeholder 2">
            <a:extLst>
              <a:ext uri="{FF2B5EF4-FFF2-40B4-BE49-F238E27FC236}">
                <a16:creationId xmlns:a16="http://schemas.microsoft.com/office/drawing/2014/main" xmlns="" id="{C1AB4B42-869D-40BE-8DFB-57E0C3D454D3}"/>
              </a:ext>
            </a:extLst>
          </p:cNvPr>
          <p:cNvSpPr>
            <a:spLocks noGrp="1"/>
          </p:cNvSpPr>
          <p:nvPr>
            <p:ph idx="1"/>
          </p:nvPr>
        </p:nvSpPr>
        <p:spPr/>
        <p:txBody>
          <a:bodyPr/>
          <a:lstStyle/>
          <a:p>
            <a:pPr>
              <a:buFont typeface="Wingdings" panose="05000000000000000000" pitchFamily="2" charset="2"/>
              <a:buChar char="v"/>
            </a:pPr>
            <a:r>
              <a:rPr lang="en-US" dirty="0"/>
              <a:t>Vector</a:t>
            </a:r>
          </a:p>
          <a:p>
            <a:pPr>
              <a:buFont typeface="Wingdings" panose="05000000000000000000" pitchFamily="2" charset="2"/>
              <a:buChar char="v"/>
            </a:pPr>
            <a:r>
              <a:rPr lang="en-US" dirty="0"/>
              <a:t>Data Frame </a:t>
            </a:r>
          </a:p>
          <a:p>
            <a:pPr>
              <a:buFont typeface="Wingdings" panose="05000000000000000000" pitchFamily="2" charset="2"/>
              <a:buChar char="v"/>
            </a:pPr>
            <a:r>
              <a:rPr lang="en-US" dirty="0"/>
              <a:t>Factor *</a:t>
            </a:r>
          </a:p>
          <a:p>
            <a:pPr>
              <a:buFont typeface="Wingdings" panose="05000000000000000000" pitchFamily="2" charset="2"/>
              <a:buChar char="v"/>
            </a:pPr>
            <a:r>
              <a:rPr lang="en-US" dirty="0"/>
              <a:t>List </a:t>
            </a:r>
          </a:p>
          <a:p>
            <a:pPr>
              <a:buFont typeface="Wingdings" panose="05000000000000000000" pitchFamily="2" charset="2"/>
              <a:buChar char="v"/>
            </a:pPr>
            <a:r>
              <a:rPr lang="en-US" dirty="0"/>
              <a:t>Matrix</a:t>
            </a:r>
          </a:p>
          <a:p>
            <a:pPr>
              <a:buFont typeface="Wingdings" panose="05000000000000000000" pitchFamily="2" charset="2"/>
              <a:buChar char="v"/>
            </a:pPr>
            <a:r>
              <a:rPr lang="en-US" dirty="0"/>
              <a:t>Array </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xmlns="" val="1364566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E41C6E-7B12-4EDF-A063-DF87B8EF6FBF}"/>
              </a:ext>
            </a:extLst>
          </p:cNvPr>
          <p:cNvSpPr>
            <a:spLocks noGrp="1"/>
          </p:cNvSpPr>
          <p:nvPr>
            <p:ph type="title"/>
          </p:nvPr>
        </p:nvSpPr>
        <p:spPr/>
        <p:txBody>
          <a:bodyPr/>
          <a:lstStyle/>
          <a:p>
            <a:r>
              <a:rPr lang="en-US" dirty="0"/>
              <a:t>Hypothesis testing </a:t>
            </a:r>
          </a:p>
        </p:txBody>
      </p:sp>
      <p:sp>
        <p:nvSpPr>
          <p:cNvPr id="3" name="Content Placeholder 2">
            <a:extLst>
              <a:ext uri="{FF2B5EF4-FFF2-40B4-BE49-F238E27FC236}">
                <a16:creationId xmlns:a16="http://schemas.microsoft.com/office/drawing/2014/main" xmlns="" id="{D5A59A11-5663-4DA4-8EA0-A62EE11CAFD4}"/>
              </a:ext>
            </a:extLst>
          </p:cNvPr>
          <p:cNvSpPr>
            <a:spLocks noGrp="1"/>
          </p:cNvSpPr>
          <p:nvPr>
            <p:ph idx="1"/>
          </p:nvPr>
        </p:nvSpPr>
        <p:spPr/>
        <p:txBody>
          <a:bodyPr/>
          <a:lstStyle/>
          <a:p>
            <a:pPr fontAlgn="base"/>
            <a:r>
              <a:rPr lang="en-US" i="1" dirty="0"/>
              <a:t>H</a:t>
            </a:r>
            <a:r>
              <a:rPr lang="en-US" i="1" baseline="-25000" dirty="0"/>
              <a:t>0</a:t>
            </a:r>
            <a:r>
              <a:rPr lang="en-US" dirty="0"/>
              <a:t>: </a:t>
            </a:r>
            <a:r>
              <a:rPr lang="en-US" b="1" dirty="0"/>
              <a:t>The null hypothesis:</a:t>
            </a:r>
            <a:r>
              <a:rPr lang="en-US" dirty="0"/>
              <a:t> It is a statement about the population that either is believed to be true or is used to put forth an argument unless it can be shown to be incorrect beyond a reasonable doubt.</a:t>
            </a:r>
          </a:p>
          <a:p>
            <a:pPr fontAlgn="base"/>
            <a:r>
              <a:rPr lang="en-US" i="1" dirty="0"/>
              <a:t>H</a:t>
            </a:r>
            <a:r>
              <a:rPr lang="en-US" i="1" baseline="-25000" dirty="0"/>
              <a:t>a</a:t>
            </a:r>
            <a:r>
              <a:rPr lang="en-US" dirty="0"/>
              <a:t>: </a:t>
            </a:r>
            <a:r>
              <a:rPr lang="en-US" b="1" dirty="0"/>
              <a:t>The alternative hypothesis:</a:t>
            </a:r>
            <a:r>
              <a:rPr lang="en-US" dirty="0"/>
              <a:t> It is a claim about the population that is contradictory to </a:t>
            </a:r>
            <a:r>
              <a:rPr lang="en-US" i="1" dirty="0"/>
              <a:t>H</a:t>
            </a:r>
            <a:r>
              <a:rPr lang="en-US" i="1" baseline="-25000" dirty="0"/>
              <a:t>0</a:t>
            </a:r>
            <a:r>
              <a:rPr lang="en-US" dirty="0"/>
              <a:t> and what we conclude when we reject </a:t>
            </a:r>
            <a:r>
              <a:rPr lang="en-US" i="1" dirty="0"/>
              <a:t>H</a:t>
            </a:r>
            <a:r>
              <a:rPr lang="en-US" i="1" baseline="-25000" dirty="0"/>
              <a:t>0</a:t>
            </a:r>
            <a:r>
              <a:rPr lang="en-US" dirty="0"/>
              <a:t>.</a:t>
            </a:r>
          </a:p>
          <a:p>
            <a:endParaRPr lang="en-US" dirty="0"/>
          </a:p>
        </p:txBody>
      </p:sp>
    </p:spTree>
    <p:extLst>
      <p:ext uri="{BB962C8B-B14F-4D97-AF65-F5344CB8AC3E}">
        <p14:creationId xmlns:p14="http://schemas.microsoft.com/office/powerpoint/2010/main" xmlns="" val="5744148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34A8DF-E369-44DC-8E90-5D7F8048F2F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EFB2F3F0-49B2-4298-A353-57EDDC756D45}"/>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4737863" y="1846263"/>
            <a:ext cx="2776600" cy="4022725"/>
          </a:xfrm>
        </p:spPr>
      </p:pic>
    </p:spTree>
    <p:extLst>
      <p:ext uri="{BB962C8B-B14F-4D97-AF65-F5344CB8AC3E}">
        <p14:creationId xmlns:p14="http://schemas.microsoft.com/office/powerpoint/2010/main" xmlns="" val="1542829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17D35A-9B66-42E6-A285-A1B26D4CC45B}"/>
              </a:ext>
            </a:extLst>
          </p:cNvPr>
          <p:cNvSpPr>
            <a:spLocks noGrp="1"/>
          </p:cNvSpPr>
          <p:nvPr>
            <p:ph type="title"/>
          </p:nvPr>
        </p:nvSpPr>
        <p:spPr/>
        <p:txBody>
          <a:bodyPr/>
          <a:lstStyle/>
          <a:p>
            <a:r>
              <a:rPr lang="en-US" dirty="0"/>
              <a:t>we typically use data science to answer five types of questions:</a:t>
            </a:r>
          </a:p>
        </p:txBody>
      </p:sp>
      <p:sp>
        <p:nvSpPr>
          <p:cNvPr id="3" name="Content Placeholder 2">
            <a:extLst>
              <a:ext uri="{FF2B5EF4-FFF2-40B4-BE49-F238E27FC236}">
                <a16:creationId xmlns:a16="http://schemas.microsoft.com/office/drawing/2014/main" xmlns="" id="{4F4D59EF-4421-4BE8-AC44-27F67507BC69}"/>
              </a:ext>
            </a:extLst>
          </p:cNvPr>
          <p:cNvSpPr>
            <a:spLocks noGrp="1"/>
          </p:cNvSpPr>
          <p:nvPr>
            <p:ph idx="1"/>
          </p:nvPr>
        </p:nvSpPr>
        <p:spPr/>
        <p:txBody>
          <a:bodyPr/>
          <a:lstStyle/>
          <a:p>
            <a:pPr>
              <a:buFont typeface="Wingdings" panose="05000000000000000000" pitchFamily="2" charset="2"/>
              <a:buChar char="v"/>
            </a:pPr>
            <a:r>
              <a:rPr lang="en-US" dirty="0"/>
              <a:t>How much or how many? (regression)</a:t>
            </a:r>
          </a:p>
          <a:p>
            <a:pPr>
              <a:buFont typeface="Wingdings" panose="05000000000000000000" pitchFamily="2" charset="2"/>
              <a:buChar char="v"/>
            </a:pPr>
            <a:r>
              <a:rPr lang="en-US" dirty="0"/>
              <a:t>Which category? (classification)</a:t>
            </a:r>
          </a:p>
          <a:p>
            <a:pPr>
              <a:buFont typeface="Wingdings" panose="05000000000000000000" pitchFamily="2" charset="2"/>
              <a:buChar char="v"/>
            </a:pPr>
            <a:r>
              <a:rPr lang="en-US" dirty="0"/>
              <a:t>Which group? (clustering)</a:t>
            </a:r>
          </a:p>
          <a:p>
            <a:pPr>
              <a:buFont typeface="Wingdings" panose="05000000000000000000" pitchFamily="2" charset="2"/>
              <a:buChar char="v"/>
            </a:pPr>
            <a:r>
              <a:rPr lang="en-US" dirty="0"/>
              <a:t>Is this weird? (anomaly detection)</a:t>
            </a:r>
          </a:p>
          <a:p>
            <a:pPr>
              <a:buFont typeface="Wingdings" panose="05000000000000000000" pitchFamily="2" charset="2"/>
              <a:buChar char="v"/>
            </a:pPr>
            <a:r>
              <a:rPr lang="en-US" dirty="0"/>
              <a:t>Which option should be taken? (recommendation)</a:t>
            </a:r>
          </a:p>
          <a:p>
            <a:endParaRPr lang="en-US" dirty="0"/>
          </a:p>
        </p:txBody>
      </p:sp>
    </p:spTree>
    <p:extLst>
      <p:ext uri="{BB962C8B-B14F-4D97-AF65-F5344CB8AC3E}">
        <p14:creationId xmlns:p14="http://schemas.microsoft.com/office/powerpoint/2010/main" xmlns="" val="5837155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EFA4CF-A6E7-4456-AFA7-51AF0147F8CA}"/>
              </a:ext>
            </a:extLst>
          </p:cNvPr>
          <p:cNvSpPr>
            <a:spLocks noGrp="1"/>
          </p:cNvSpPr>
          <p:nvPr>
            <p:ph type="title"/>
          </p:nvPr>
        </p:nvSpPr>
        <p:spPr/>
        <p:txBody>
          <a:bodyPr/>
          <a:lstStyle/>
          <a:p>
            <a:r>
              <a:rPr lang="en-US" dirty="0"/>
              <a:t>Type I and Type II errors</a:t>
            </a:r>
          </a:p>
        </p:txBody>
      </p:sp>
      <p:pic>
        <p:nvPicPr>
          <p:cNvPr id="5" name="Content Placeholder 4">
            <a:extLst>
              <a:ext uri="{FF2B5EF4-FFF2-40B4-BE49-F238E27FC236}">
                <a16:creationId xmlns:a16="http://schemas.microsoft.com/office/drawing/2014/main" xmlns="" id="{5E5F204B-FA4B-4EA4-8DC1-D2D78A5BA8F7}"/>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097280" y="1887827"/>
            <a:ext cx="4199936" cy="4022725"/>
          </a:xfrm>
        </p:spPr>
      </p:pic>
      <p:pic>
        <p:nvPicPr>
          <p:cNvPr id="7" name="Picture 6">
            <a:extLst>
              <a:ext uri="{FF2B5EF4-FFF2-40B4-BE49-F238E27FC236}">
                <a16:creationId xmlns:a16="http://schemas.microsoft.com/office/drawing/2014/main" xmlns="" id="{D1397F91-8657-4A58-96EB-73689AE4C94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61286" y="1887827"/>
            <a:ext cx="5877950" cy="3778682"/>
          </a:xfrm>
          <a:prstGeom prst="rect">
            <a:avLst/>
          </a:prstGeom>
        </p:spPr>
      </p:pic>
    </p:spTree>
    <p:extLst>
      <p:ext uri="{BB962C8B-B14F-4D97-AF65-F5344CB8AC3E}">
        <p14:creationId xmlns:p14="http://schemas.microsoft.com/office/powerpoint/2010/main" xmlns="" val="2508107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1B7E59-B5BA-45C7-A6E5-101A6CF64EE0}"/>
              </a:ext>
            </a:extLst>
          </p:cNvPr>
          <p:cNvSpPr>
            <a:spLocks noGrp="1"/>
          </p:cNvSpPr>
          <p:nvPr>
            <p:ph type="title"/>
          </p:nvPr>
        </p:nvSpPr>
        <p:spPr/>
        <p:txBody>
          <a:bodyPr/>
          <a:lstStyle/>
          <a:p>
            <a:r>
              <a:rPr lang="en-US" dirty="0"/>
              <a:t>Supervised vs Unsupervised Machine Learning </a:t>
            </a:r>
          </a:p>
        </p:txBody>
      </p:sp>
      <p:pic>
        <p:nvPicPr>
          <p:cNvPr id="5" name="Content Placeholder 4">
            <a:extLst>
              <a:ext uri="{FF2B5EF4-FFF2-40B4-BE49-F238E27FC236}">
                <a16:creationId xmlns:a16="http://schemas.microsoft.com/office/drawing/2014/main" xmlns="" id="{F930740E-5A80-4369-98AF-1F5ACB679EE8}"/>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397126" y="1972887"/>
            <a:ext cx="8229311" cy="4147184"/>
          </a:xfrm>
        </p:spPr>
      </p:pic>
    </p:spTree>
    <p:extLst>
      <p:ext uri="{BB962C8B-B14F-4D97-AF65-F5344CB8AC3E}">
        <p14:creationId xmlns:p14="http://schemas.microsoft.com/office/powerpoint/2010/main" xmlns="" val="29763073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F599D7-BFF2-4C6D-AC3D-E6C44BD2DF42}"/>
              </a:ext>
            </a:extLst>
          </p:cNvPr>
          <p:cNvSpPr>
            <a:spLocks noGrp="1"/>
          </p:cNvSpPr>
          <p:nvPr>
            <p:ph type="title"/>
          </p:nvPr>
        </p:nvSpPr>
        <p:spPr>
          <a:xfrm>
            <a:off x="944880" y="813075"/>
            <a:ext cx="10058400" cy="1450757"/>
          </a:xfrm>
        </p:spPr>
        <p:txBody>
          <a:bodyPr/>
          <a:lstStyle/>
          <a:p>
            <a:endParaRPr lang="en-US" dirty="0"/>
          </a:p>
        </p:txBody>
      </p:sp>
      <p:sp>
        <p:nvSpPr>
          <p:cNvPr id="3" name="Content Placeholder 2">
            <a:extLst>
              <a:ext uri="{FF2B5EF4-FFF2-40B4-BE49-F238E27FC236}">
                <a16:creationId xmlns:a16="http://schemas.microsoft.com/office/drawing/2014/main" xmlns="" id="{8BD2795C-D264-4072-90A1-B5BE2A28DC10}"/>
              </a:ext>
            </a:extLst>
          </p:cNvPr>
          <p:cNvSpPr>
            <a:spLocks noGrp="1"/>
          </p:cNvSpPr>
          <p:nvPr>
            <p:ph idx="1"/>
          </p:nvPr>
        </p:nvSpPr>
        <p:spPr>
          <a:xfrm>
            <a:off x="944880" y="2757055"/>
            <a:ext cx="10058400" cy="4023360"/>
          </a:xfrm>
        </p:spPr>
        <p:txBody>
          <a:bodyPr>
            <a:normAutofit/>
          </a:bodyPr>
          <a:lstStyle/>
          <a:p>
            <a:pPr algn="ctr"/>
            <a:r>
              <a:rPr lang="en-US" sz="8800" dirty="0"/>
              <a:t>THANK YOU </a:t>
            </a:r>
          </a:p>
        </p:txBody>
      </p:sp>
    </p:spTree>
    <p:extLst>
      <p:ext uri="{BB962C8B-B14F-4D97-AF65-F5344CB8AC3E}">
        <p14:creationId xmlns:p14="http://schemas.microsoft.com/office/powerpoint/2010/main" xmlns="" val="218044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8E29EE-556D-4ACD-A27A-262D75C92A8B}"/>
              </a:ext>
            </a:extLst>
          </p:cNvPr>
          <p:cNvSpPr>
            <a:spLocks noGrp="1"/>
          </p:cNvSpPr>
          <p:nvPr>
            <p:ph type="title"/>
          </p:nvPr>
        </p:nvSpPr>
        <p:spPr/>
        <p:txBody>
          <a:bodyPr/>
          <a:lstStyle/>
          <a:p>
            <a:r>
              <a:rPr lang="en-US" dirty="0"/>
              <a:t>Applications </a:t>
            </a:r>
          </a:p>
        </p:txBody>
      </p:sp>
      <p:sp>
        <p:nvSpPr>
          <p:cNvPr id="3" name="Content Placeholder 2">
            <a:extLst>
              <a:ext uri="{FF2B5EF4-FFF2-40B4-BE49-F238E27FC236}">
                <a16:creationId xmlns:a16="http://schemas.microsoft.com/office/drawing/2014/main" xmlns="" id="{28A874AA-4E78-41C5-B6C5-A813193F3B34}"/>
              </a:ext>
            </a:extLst>
          </p:cNvPr>
          <p:cNvSpPr>
            <a:spLocks noGrp="1"/>
          </p:cNvSpPr>
          <p:nvPr>
            <p:ph idx="1"/>
          </p:nvPr>
        </p:nvSpPr>
        <p:spPr/>
        <p:txBody>
          <a:bodyPr>
            <a:normAutofit lnSpcReduction="10000"/>
          </a:bodyPr>
          <a:lstStyle/>
          <a:p>
            <a:r>
              <a:rPr lang="en-US" b="1" dirty="0"/>
              <a:t>Internet Search : </a:t>
            </a:r>
            <a:r>
              <a:rPr lang="en-US" dirty="0"/>
              <a:t>to search a specific result within a fraction of a second</a:t>
            </a:r>
            <a:endParaRPr lang="en-US" b="1" dirty="0"/>
          </a:p>
          <a:p>
            <a:r>
              <a:rPr lang="en-US" b="1" dirty="0"/>
              <a:t>Recommendation Systems : </a:t>
            </a:r>
            <a:r>
              <a:rPr lang="en-US" dirty="0"/>
              <a:t>"suggested friends" on Facebook or suggested videos" on YouTube</a:t>
            </a:r>
            <a:endParaRPr lang="en-US" b="1" dirty="0"/>
          </a:p>
          <a:p>
            <a:r>
              <a:rPr lang="en-US" b="1" dirty="0"/>
              <a:t>Image &amp; Speech Recognition : </a:t>
            </a:r>
            <a:r>
              <a:rPr lang="en-US" dirty="0"/>
              <a:t>Speech recognizes system like Siri, Google assistant, Alexa runs on the technique of Data science</a:t>
            </a:r>
            <a:endParaRPr lang="en-US" b="1" dirty="0"/>
          </a:p>
          <a:p>
            <a:r>
              <a:rPr lang="en-US" b="1" dirty="0"/>
              <a:t>Gaming world : </a:t>
            </a:r>
            <a:r>
              <a:rPr lang="en-US" dirty="0"/>
              <a:t>It can update itself when you move to higher levels.</a:t>
            </a:r>
            <a:endParaRPr lang="en-US" b="1" dirty="0"/>
          </a:p>
          <a:p>
            <a:r>
              <a:rPr lang="en-US" b="1" dirty="0"/>
              <a:t>Fraud and Risk Detection.</a:t>
            </a:r>
          </a:p>
          <a:p>
            <a:r>
              <a:rPr lang="en-US" b="1" dirty="0"/>
              <a:t>Targeted Advertising</a:t>
            </a:r>
          </a:p>
          <a:p>
            <a:r>
              <a:rPr lang="en-US" b="1" dirty="0"/>
              <a:t>Airline Route Planning</a:t>
            </a:r>
          </a:p>
          <a:p>
            <a:r>
              <a:rPr lang="en-US" dirty="0"/>
              <a:t/>
            </a:r>
            <a:br>
              <a:rPr lang="en-US" dirty="0"/>
            </a:br>
            <a:endParaRPr lang="en-US" dirty="0"/>
          </a:p>
        </p:txBody>
      </p:sp>
    </p:spTree>
    <p:extLst>
      <p:ext uri="{BB962C8B-B14F-4D97-AF65-F5344CB8AC3E}">
        <p14:creationId xmlns:p14="http://schemas.microsoft.com/office/powerpoint/2010/main" xmlns="" val="3219218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7272D5-7AB8-4765-9E4A-B329155275A4}"/>
              </a:ext>
            </a:extLst>
          </p:cNvPr>
          <p:cNvSpPr>
            <a:spLocks noGrp="1"/>
          </p:cNvSpPr>
          <p:nvPr>
            <p:ph type="title"/>
          </p:nvPr>
        </p:nvSpPr>
        <p:spPr/>
        <p:txBody>
          <a:bodyPr/>
          <a:lstStyle/>
          <a:p>
            <a:r>
              <a:rPr lang="en-US" dirty="0"/>
              <a:t>Types of DATA</a:t>
            </a:r>
          </a:p>
        </p:txBody>
      </p:sp>
      <p:pic>
        <p:nvPicPr>
          <p:cNvPr id="9" name="Content Placeholder 8">
            <a:extLst>
              <a:ext uri="{FF2B5EF4-FFF2-40B4-BE49-F238E27FC236}">
                <a16:creationId xmlns:a16="http://schemas.microsoft.com/office/drawing/2014/main" xmlns="" id="{8B442F5C-A10A-47E6-86AC-F610BB30D1D3}"/>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084900" y="2018714"/>
            <a:ext cx="8083160" cy="4060148"/>
          </a:xfrm>
        </p:spPr>
      </p:pic>
    </p:spTree>
    <p:extLst>
      <p:ext uri="{BB962C8B-B14F-4D97-AF65-F5344CB8AC3E}">
        <p14:creationId xmlns:p14="http://schemas.microsoft.com/office/powerpoint/2010/main" xmlns="" val="310321486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3245</TotalTime>
  <Words>2053</Words>
  <Application>Microsoft Office PowerPoint</Application>
  <PresentationFormat>Custom</PresentationFormat>
  <Paragraphs>243</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Retrospect</vt:lpstr>
      <vt:lpstr>Stats and R basics </vt:lpstr>
      <vt:lpstr>Why Data Science? </vt:lpstr>
      <vt:lpstr>Data Science Components  </vt:lpstr>
      <vt:lpstr>Data Science Process </vt:lpstr>
      <vt:lpstr>Data Science Jobs Roles </vt:lpstr>
      <vt:lpstr>Slide 6</vt:lpstr>
      <vt:lpstr>we typically use data science to answer five types of questions:</vt:lpstr>
      <vt:lpstr>Applications </vt:lpstr>
      <vt:lpstr>Types of DATA</vt:lpstr>
      <vt:lpstr>Slide 10</vt:lpstr>
      <vt:lpstr>Slide 11</vt:lpstr>
      <vt:lpstr>Slide 12</vt:lpstr>
      <vt:lpstr>measure of central tendency</vt:lpstr>
      <vt:lpstr>Mean (Arithmetic) </vt:lpstr>
      <vt:lpstr>When not to use the mean </vt:lpstr>
      <vt:lpstr>Median </vt:lpstr>
      <vt:lpstr>Median for even number of observations </vt:lpstr>
      <vt:lpstr>Mode </vt:lpstr>
      <vt:lpstr>Slide 19</vt:lpstr>
      <vt:lpstr>shape of a distribution </vt:lpstr>
      <vt:lpstr>Slide 21</vt:lpstr>
      <vt:lpstr>Skewed distributions: Skewness is the tendency for the values to be more frequent around the high or low ends of the x-axis.  </vt:lpstr>
      <vt:lpstr>Slide 23</vt:lpstr>
      <vt:lpstr>left skewed distribution </vt:lpstr>
      <vt:lpstr>Slide 25</vt:lpstr>
      <vt:lpstr>Identify the shape of following distribution </vt:lpstr>
      <vt:lpstr>Simple random sampling</vt:lpstr>
      <vt:lpstr>Cluster sampling</vt:lpstr>
      <vt:lpstr>Systematic sampling</vt:lpstr>
      <vt:lpstr>Stratified random sampling</vt:lpstr>
      <vt:lpstr>Uses of probability sampling  </vt:lpstr>
      <vt:lpstr>non-probability sampling with examples </vt:lpstr>
      <vt:lpstr>Convenience sampling:</vt:lpstr>
      <vt:lpstr>Judgmental or purposive sampling</vt:lpstr>
      <vt:lpstr>Normal Distribution </vt:lpstr>
      <vt:lpstr>Normal distribution </vt:lpstr>
      <vt:lpstr>Measures of dispersion </vt:lpstr>
      <vt:lpstr>The Range </vt:lpstr>
      <vt:lpstr>The Variance </vt:lpstr>
      <vt:lpstr>How to find the variance "by hand":  </vt:lpstr>
      <vt:lpstr>Slide 41</vt:lpstr>
      <vt:lpstr>Slide 42</vt:lpstr>
      <vt:lpstr>Conclusion </vt:lpstr>
      <vt:lpstr>The Standard Deviation </vt:lpstr>
      <vt:lpstr>Summary of when to use the mean, median and mode </vt:lpstr>
      <vt:lpstr>Skewness </vt:lpstr>
      <vt:lpstr>Slide 47</vt:lpstr>
      <vt:lpstr>Slide 48</vt:lpstr>
      <vt:lpstr>Slide 49</vt:lpstr>
      <vt:lpstr>Slide 50</vt:lpstr>
      <vt:lpstr>What is a Correlation </vt:lpstr>
      <vt:lpstr>Slide 52</vt:lpstr>
      <vt:lpstr>How to Find the Correlation?  </vt:lpstr>
      <vt:lpstr>Calculation </vt:lpstr>
      <vt:lpstr>Slide 55</vt:lpstr>
      <vt:lpstr>Slide 56</vt:lpstr>
      <vt:lpstr>Percentiles </vt:lpstr>
      <vt:lpstr>Slide 58</vt:lpstr>
      <vt:lpstr>Slide 59</vt:lpstr>
      <vt:lpstr>Calculation of percentile </vt:lpstr>
      <vt:lpstr>What is Kurtosis</vt:lpstr>
      <vt:lpstr>Slide 62</vt:lpstr>
      <vt:lpstr>R Language </vt:lpstr>
      <vt:lpstr>Variable in R</vt:lpstr>
      <vt:lpstr>Constants in R </vt:lpstr>
      <vt:lpstr>Basic Data Types in R</vt:lpstr>
      <vt:lpstr>Collective Data Types in R</vt:lpstr>
      <vt:lpstr>Hypothesis testing </vt:lpstr>
      <vt:lpstr>Slide 69</vt:lpstr>
      <vt:lpstr>Type I and Type II errors</vt:lpstr>
      <vt:lpstr>Supervised vs Unsupervised Machine Learning </vt:lpstr>
      <vt:lpstr>Slide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Ameya</dc:creator>
  <cp:lastModifiedBy>Ameya</cp:lastModifiedBy>
  <cp:revision>37</cp:revision>
  <dcterms:created xsi:type="dcterms:W3CDTF">2020-03-27T12:45:43Z</dcterms:created>
  <dcterms:modified xsi:type="dcterms:W3CDTF">2021-03-20T07:19:28Z</dcterms:modified>
</cp:coreProperties>
</file>